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2" r:id="rId7"/>
    <p:sldId id="265" r:id="rId8"/>
    <p:sldId id="264" r:id="rId9"/>
    <p:sldId id="267" r:id="rId10"/>
    <p:sldId id="266" r:id="rId11"/>
    <p:sldId id="269" r:id="rId12"/>
    <p:sldId id="268" r:id="rId13"/>
    <p:sldId id="271" r:id="rId14"/>
    <p:sldId id="270" r:id="rId15"/>
    <p:sldId id="273" r:id="rId16"/>
    <p:sldId id="272" r:id="rId17"/>
    <p:sldId id="275" r:id="rId18"/>
    <p:sldId id="274" r:id="rId19"/>
    <p:sldId id="277" r:id="rId20"/>
    <p:sldId id="276" r:id="rId21"/>
    <p:sldId id="279"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65" d="100"/>
          <a:sy n="65" d="100"/>
        </p:scale>
        <p:origin x="10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30D7FE-87A8-4BF8-8022-A3214D8E876B}"/>
              </a:ext>
            </a:extLst>
          </p:cNvPr>
          <p:cNvSpPr/>
          <p:nvPr userDrawn="1"/>
        </p:nvSpPr>
        <p:spPr>
          <a:xfrm>
            <a:off x="0" y="6371303"/>
            <a:ext cx="12192000" cy="48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29656CE-30A5-4818-9BD8-D0B0AE762983}"/>
              </a:ext>
            </a:extLst>
          </p:cNvPr>
          <p:cNvSpPr txBox="1"/>
          <p:nvPr userDrawn="1"/>
        </p:nvSpPr>
        <p:spPr>
          <a:xfrm rot="10800000" flipH="1" flipV="1">
            <a:off x="10510685" y="6429985"/>
            <a:ext cx="1460089" cy="369332"/>
          </a:xfrm>
          <a:prstGeom prst="rect">
            <a:avLst/>
          </a:prstGeom>
          <a:noFill/>
        </p:spPr>
        <p:txBody>
          <a:bodyPr wrap="square" rtlCol="0">
            <a:spAutoFit/>
          </a:bodyPr>
          <a:lstStyle/>
          <a:p>
            <a:r>
              <a:rPr lang="en-US" dirty="0">
                <a:solidFill>
                  <a:schemeClr val="bg1"/>
                </a:solidFill>
              </a:rPr>
              <a:t>Project Stake</a:t>
            </a:r>
          </a:p>
        </p:txBody>
      </p:sp>
    </p:spTree>
    <p:extLst>
      <p:ext uri="{BB962C8B-B14F-4D97-AF65-F5344CB8AC3E}">
        <p14:creationId xmlns:p14="http://schemas.microsoft.com/office/powerpoint/2010/main" val="135640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A43B-4D67-432D-BF70-1B59F13B28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C4ACE5-8F40-4038-9459-BDB22DF0F9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AADEF-8879-40B1-AE18-60AA413D72FB}"/>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5" name="Footer Placeholder 4">
            <a:extLst>
              <a:ext uri="{FF2B5EF4-FFF2-40B4-BE49-F238E27FC236}">
                <a16:creationId xmlns:a16="http://schemas.microsoft.com/office/drawing/2014/main" id="{CD4BDDE4-C8AA-4B70-9578-A1D82BC53E12}"/>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B6110C-617C-4DD3-A112-3CE90381F1F7}"/>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293124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5738C-F475-4E97-B657-37C5D05A3B5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AF860-4077-4D13-B215-E066DE9D16C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D3DBA-B84B-46BA-B6C5-2C7D2682D2CB}"/>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5" name="Footer Placeholder 4">
            <a:extLst>
              <a:ext uri="{FF2B5EF4-FFF2-40B4-BE49-F238E27FC236}">
                <a16:creationId xmlns:a16="http://schemas.microsoft.com/office/drawing/2014/main" id="{F4C5855F-11A5-4F98-B8E1-39E7B1E3DED5}"/>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304C87-6FAB-4760-B906-4F86C4B67535}"/>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348285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5EBC-3F50-4D75-8C86-46D61B9FB3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14AD2E-1227-4685-A6E1-1DE2308EB6B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A4803-2659-48CD-ABDD-AB8FE9F68BEF}"/>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5" name="Footer Placeholder 4">
            <a:extLst>
              <a:ext uri="{FF2B5EF4-FFF2-40B4-BE49-F238E27FC236}">
                <a16:creationId xmlns:a16="http://schemas.microsoft.com/office/drawing/2014/main" id="{76CBDAEC-A63C-4136-9287-101AEF70D977}"/>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0C54BC-F794-44B0-80CE-2C725B40A8E2}"/>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229169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D03F-0727-4109-BECF-246246182D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6480E4-F17B-4F69-AAAD-38704BBAF7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E1EE6-B343-410A-B500-6AE99D17A4CC}"/>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5" name="Footer Placeholder 4">
            <a:extLst>
              <a:ext uri="{FF2B5EF4-FFF2-40B4-BE49-F238E27FC236}">
                <a16:creationId xmlns:a16="http://schemas.microsoft.com/office/drawing/2014/main" id="{BFE9EDC8-786A-44CF-8E9F-21CAEEFCE9DF}"/>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7FF754-0877-4494-831A-7630C4058647}"/>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219700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A331-AE75-41CD-A104-60F13AA63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113DD1-E6F9-4E16-A658-3EB2C1741F0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9AF9D9-3B45-45F5-8D8E-F55EA349DA4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4E15A-83A1-4B24-8F85-84C3769C7838}"/>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6" name="Footer Placeholder 5">
            <a:extLst>
              <a:ext uri="{FF2B5EF4-FFF2-40B4-BE49-F238E27FC236}">
                <a16:creationId xmlns:a16="http://schemas.microsoft.com/office/drawing/2014/main" id="{C3A170AB-C21A-43BA-A6C9-BC30BE0195C8}"/>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99E06A-1D55-41A6-ACCB-347289867CC3}"/>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12491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7CAD-213E-4443-9D7C-8B259FE4DDE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E1FDA6A-A0CE-42EA-98AF-9B9DD73CE43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023C9C-03CE-47D9-B185-B79E3F07F41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7046F-1FDB-4EF3-9126-EC265A5C40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EC3386-040B-409A-9091-B31B6CE5DB0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7E212-BEF9-40CC-80A7-433319DA314F}"/>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8" name="Footer Placeholder 7">
            <a:extLst>
              <a:ext uri="{FF2B5EF4-FFF2-40B4-BE49-F238E27FC236}">
                <a16:creationId xmlns:a16="http://schemas.microsoft.com/office/drawing/2014/main" id="{B620B6FA-CF16-4A2E-B658-D4BCCC014B80}"/>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6B071FD-8D15-4DEA-918B-BD0299AA3562}"/>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338372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DC9A-CC39-47A5-A251-D1D39A59A5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3BEE76-19BF-4AF5-96C9-02318FD4D183}"/>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4" name="Footer Placeholder 3">
            <a:extLst>
              <a:ext uri="{FF2B5EF4-FFF2-40B4-BE49-F238E27FC236}">
                <a16:creationId xmlns:a16="http://schemas.microsoft.com/office/drawing/2014/main" id="{C97AE560-D917-44C2-BE54-E31E5734A2F1}"/>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1AAE47-C17B-4D21-8C01-17466EC3B8BD}"/>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23367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6205D-6D53-4C8E-A447-6055F1B10B4F}"/>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3" name="Footer Placeholder 2">
            <a:extLst>
              <a:ext uri="{FF2B5EF4-FFF2-40B4-BE49-F238E27FC236}">
                <a16:creationId xmlns:a16="http://schemas.microsoft.com/office/drawing/2014/main" id="{020854F0-4754-4910-BDA7-08E8F74E0D7C}"/>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BE4A08B-DCF7-474C-B5C7-D499F42F9654}"/>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17546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83C8-D0BC-4A7B-97F1-184D80511C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DAB10A-7B15-4985-88F6-304B6E49186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9E1F0-18CB-495E-9C87-FA3BB6EEECA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CC583-D4CF-4D26-948E-3701CFE8CE98}"/>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6" name="Footer Placeholder 5">
            <a:extLst>
              <a:ext uri="{FF2B5EF4-FFF2-40B4-BE49-F238E27FC236}">
                <a16:creationId xmlns:a16="http://schemas.microsoft.com/office/drawing/2014/main" id="{A5B43C60-9894-41CE-BD44-46EDCFCC0940}"/>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66E2F9-56D6-490F-944E-FC8F891C33F6}"/>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371722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BEE7-75C9-4443-B69B-A07FC2AAF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8EBE0-126B-4364-9A8D-ADBE7F2F912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CA0DA-E449-428D-82C5-5E3DAF7C98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0B41F-3E85-40AF-B1C9-87DF2D26DD68}"/>
              </a:ext>
            </a:extLst>
          </p:cNvPr>
          <p:cNvSpPr>
            <a:spLocks noGrp="1"/>
          </p:cNvSpPr>
          <p:nvPr>
            <p:ph type="dt" sz="half" idx="10"/>
          </p:nvPr>
        </p:nvSpPr>
        <p:spPr>
          <a:xfrm>
            <a:off x="838200" y="6356350"/>
            <a:ext cx="2743200" cy="365125"/>
          </a:xfrm>
          <a:prstGeom prst="rect">
            <a:avLst/>
          </a:prstGeom>
        </p:spPr>
        <p:txBody>
          <a:bodyPr/>
          <a:lstStyle/>
          <a:p>
            <a:fld id="{7FC5E79E-9E72-400B-9280-2DA3E29B1994}" type="datetimeFigureOut">
              <a:rPr lang="en-US" smtClean="0"/>
              <a:t>9/2/2022</a:t>
            </a:fld>
            <a:endParaRPr lang="en-US"/>
          </a:p>
        </p:txBody>
      </p:sp>
      <p:sp>
        <p:nvSpPr>
          <p:cNvPr id="6" name="Footer Placeholder 5">
            <a:extLst>
              <a:ext uri="{FF2B5EF4-FFF2-40B4-BE49-F238E27FC236}">
                <a16:creationId xmlns:a16="http://schemas.microsoft.com/office/drawing/2014/main" id="{BCD548BF-6E15-49ED-BBC4-DCF99766A44F}"/>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CC69C6-8559-4A6F-8C80-0FE028CEAD29}"/>
              </a:ext>
            </a:extLst>
          </p:cNvPr>
          <p:cNvSpPr>
            <a:spLocks noGrp="1"/>
          </p:cNvSpPr>
          <p:nvPr>
            <p:ph type="sldNum" sz="quarter" idx="12"/>
          </p:nvPr>
        </p:nvSpPr>
        <p:spPr>
          <a:xfrm>
            <a:off x="8610600" y="6356350"/>
            <a:ext cx="2743200" cy="365125"/>
          </a:xfrm>
          <a:prstGeom prst="rect">
            <a:avLst/>
          </a:prstGeom>
        </p:spPr>
        <p:txBody>
          <a:bodyPr/>
          <a:lstStyle/>
          <a:p>
            <a:fld id="{703C2129-43C4-42D2-B7F5-58B2987DBF62}" type="slidenum">
              <a:rPr lang="en-US" smtClean="0"/>
              <a:t>‹#›</a:t>
            </a:fld>
            <a:endParaRPr lang="en-US"/>
          </a:p>
        </p:txBody>
      </p:sp>
    </p:spTree>
    <p:extLst>
      <p:ext uri="{BB962C8B-B14F-4D97-AF65-F5344CB8AC3E}">
        <p14:creationId xmlns:p14="http://schemas.microsoft.com/office/powerpoint/2010/main" val="107853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784BBE-368A-4556-959C-C28D5FC76513}"/>
              </a:ext>
            </a:extLst>
          </p:cNvPr>
          <p:cNvSpPr/>
          <p:nvPr userDrawn="1"/>
        </p:nvSpPr>
        <p:spPr>
          <a:xfrm>
            <a:off x="0" y="6371303"/>
            <a:ext cx="12192000" cy="48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0D7150-FDDF-4B1F-B521-9CEF3E697856}"/>
              </a:ext>
            </a:extLst>
          </p:cNvPr>
          <p:cNvSpPr txBox="1"/>
          <p:nvPr userDrawn="1"/>
        </p:nvSpPr>
        <p:spPr>
          <a:xfrm rot="10800000" flipH="1" flipV="1">
            <a:off x="10510685" y="6429985"/>
            <a:ext cx="1460089" cy="369332"/>
          </a:xfrm>
          <a:prstGeom prst="rect">
            <a:avLst/>
          </a:prstGeom>
          <a:noFill/>
        </p:spPr>
        <p:txBody>
          <a:bodyPr wrap="square" rtlCol="0">
            <a:spAutoFit/>
          </a:bodyPr>
          <a:lstStyle/>
          <a:p>
            <a:r>
              <a:rPr lang="en-US" dirty="0">
                <a:solidFill>
                  <a:schemeClr val="bg1"/>
                </a:solidFill>
              </a:rPr>
              <a:t>Project Stake</a:t>
            </a:r>
          </a:p>
        </p:txBody>
      </p:sp>
      <p:sp>
        <p:nvSpPr>
          <p:cNvPr id="2" name="TextBox 1">
            <a:extLst>
              <a:ext uri="{FF2B5EF4-FFF2-40B4-BE49-F238E27FC236}">
                <a16:creationId xmlns:a16="http://schemas.microsoft.com/office/drawing/2014/main" id="{99530907-0D35-4293-8A6A-41AC3054B508}"/>
              </a:ext>
            </a:extLst>
          </p:cNvPr>
          <p:cNvSpPr txBox="1"/>
          <p:nvPr userDrawn="1"/>
        </p:nvSpPr>
        <p:spPr>
          <a:xfrm rot="19395300">
            <a:off x="84179" y="235974"/>
            <a:ext cx="3878826" cy="1569660"/>
          </a:xfrm>
          <a:prstGeom prst="rect">
            <a:avLst/>
          </a:prstGeom>
          <a:noFill/>
        </p:spPr>
        <p:txBody>
          <a:bodyPr wrap="square" rtlCol="0">
            <a:spAutoFit/>
          </a:bodyPr>
          <a:lstStyle/>
          <a:p>
            <a:r>
              <a:rPr lang="en-US" sz="9600" dirty="0">
                <a:solidFill>
                  <a:schemeClr val="bg1">
                    <a:lumMod val="85000"/>
                  </a:schemeClr>
                </a:solidFill>
              </a:rPr>
              <a:t>stake</a:t>
            </a:r>
          </a:p>
        </p:txBody>
      </p:sp>
    </p:spTree>
    <p:extLst>
      <p:ext uri="{BB962C8B-B14F-4D97-AF65-F5344CB8AC3E}">
        <p14:creationId xmlns:p14="http://schemas.microsoft.com/office/powerpoint/2010/main" val="224160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9E43D-7187-42C1-BA58-EF36DA6E3EF7}"/>
              </a:ext>
            </a:extLst>
          </p:cNvPr>
          <p:cNvSpPr txBox="1"/>
          <p:nvPr/>
        </p:nvSpPr>
        <p:spPr>
          <a:xfrm>
            <a:off x="3991874" y="546243"/>
            <a:ext cx="4572001" cy="400110"/>
          </a:xfrm>
          <a:prstGeom prst="rect">
            <a:avLst/>
          </a:prstGeom>
          <a:noFill/>
        </p:spPr>
        <p:txBody>
          <a:bodyPr wrap="square" rtlCol="0">
            <a:spAutoFit/>
          </a:bodyPr>
          <a:lstStyle/>
          <a:p>
            <a:r>
              <a:rPr lang="en-US" sz="2000" b="1" dirty="0"/>
              <a:t>CANDLE STICKS AND CHART PATTERNS</a:t>
            </a:r>
          </a:p>
        </p:txBody>
      </p:sp>
      <p:sp>
        <p:nvSpPr>
          <p:cNvPr id="5" name="TextBox 4">
            <a:extLst>
              <a:ext uri="{FF2B5EF4-FFF2-40B4-BE49-F238E27FC236}">
                <a16:creationId xmlns:a16="http://schemas.microsoft.com/office/drawing/2014/main" id="{9D32431F-F6FC-45E1-B8FE-D8CC4B2E17E0}"/>
              </a:ext>
            </a:extLst>
          </p:cNvPr>
          <p:cNvSpPr txBox="1"/>
          <p:nvPr/>
        </p:nvSpPr>
        <p:spPr>
          <a:xfrm>
            <a:off x="668550" y="1397675"/>
            <a:ext cx="4744108" cy="2031325"/>
          </a:xfrm>
          <a:prstGeom prst="rect">
            <a:avLst/>
          </a:prstGeom>
          <a:noFill/>
        </p:spPr>
        <p:txBody>
          <a:bodyPr wrap="square" rtlCol="0">
            <a:spAutoFit/>
          </a:bodyPr>
          <a:lstStyle/>
          <a:p>
            <a:pPr algn="just"/>
            <a:r>
              <a:rPr lang="en-US" sz="2100" dirty="0"/>
              <a:t>We’ve established in previous sessions that when traders analyze the market, their primary goal is to </a:t>
            </a:r>
            <a:r>
              <a:rPr lang="en-US" sz="2100" dirty="0">
                <a:solidFill>
                  <a:srgbClr val="0070C0"/>
                </a:solidFill>
              </a:rPr>
              <a:t>extract the given market sentiment</a:t>
            </a:r>
            <a:r>
              <a:rPr lang="en-US" sz="2100" dirty="0"/>
              <a:t> from the candle stick chart and make trade decision in respect to their trading strategy.</a:t>
            </a:r>
          </a:p>
        </p:txBody>
      </p:sp>
      <p:sp>
        <p:nvSpPr>
          <p:cNvPr id="6" name="TextBox 5">
            <a:extLst>
              <a:ext uri="{FF2B5EF4-FFF2-40B4-BE49-F238E27FC236}">
                <a16:creationId xmlns:a16="http://schemas.microsoft.com/office/drawing/2014/main" id="{A921DDC5-21BB-4ADD-8DD5-64B403FD7111}"/>
              </a:ext>
            </a:extLst>
          </p:cNvPr>
          <p:cNvSpPr txBox="1"/>
          <p:nvPr/>
        </p:nvSpPr>
        <p:spPr>
          <a:xfrm>
            <a:off x="668550" y="3880322"/>
            <a:ext cx="4744108" cy="2031325"/>
          </a:xfrm>
          <a:prstGeom prst="rect">
            <a:avLst/>
          </a:prstGeom>
          <a:noFill/>
        </p:spPr>
        <p:txBody>
          <a:bodyPr wrap="square" rtlCol="0">
            <a:spAutoFit/>
          </a:bodyPr>
          <a:lstStyle/>
          <a:p>
            <a:pPr algn="just"/>
            <a:r>
              <a:rPr lang="en-US" sz="2100" dirty="0"/>
              <a:t>Now, it’s safe to say that candle sticks and chart-patterns can be </a:t>
            </a:r>
            <a:r>
              <a:rPr lang="en-US" sz="2100" dirty="0">
                <a:solidFill>
                  <a:srgbClr val="0070C0"/>
                </a:solidFill>
              </a:rPr>
              <a:t>likened to alphabets and letters </a:t>
            </a:r>
            <a:r>
              <a:rPr lang="en-US" sz="2100" dirty="0"/>
              <a:t>respectively; hence learning to read and understand them, implies being able to understand the language of the financial market.</a:t>
            </a:r>
          </a:p>
        </p:txBody>
      </p:sp>
      <p:pic>
        <p:nvPicPr>
          <p:cNvPr id="8" name="Picture 7">
            <a:extLst>
              <a:ext uri="{FF2B5EF4-FFF2-40B4-BE49-F238E27FC236}">
                <a16:creationId xmlns:a16="http://schemas.microsoft.com/office/drawing/2014/main" id="{BD6AE06D-49A9-4FE6-9939-340C03DD9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344" y="1545159"/>
            <a:ext cx="4203311" cy="4130590"/>
          </a:xfrm>
          <a:prstGeom prst="rect">
            <a:avLst/>
          </a:prstGeom>
        </p:spPr>
      </p:pic>
    </p:spTree>
    <p:extLst>
      <p:ext uri="{BB962C8B-B14F-4D97-AF65-F5344CB8AC3E}">
        <p14:creationId xmlns:p14="http://schemas.microsoft.com/office/powerpoint/2010/main" val="268077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D2CF74-46F1-44DD-9497-F0FE810F97A3}"/>
              </a:ext>
            </a:extLst>
          </p:cNvPr>
          <p:cNvSpPr/>
          <p:nvPr/>
        </p:nvSpPr>
        <p:spPr>
          <a:xfrm>
            <a:off x="478971" y="645050"/>
            <a:ext cx="7010399" cy="646331"/>
          </a:xfrm>
          <a:prstGeom prst="rect">
            <a:avLst/>
          </a:prstGeom>
        </p:spPr>
        <p:txBody>
          <a:bodyPr wrap="square">
            <a:spAutoFit/>
          </a:bodyPr>
          <a:lstStyle/>
          <a:p>
            <a:r>
              <a:rPr lang="en-US" dirty="0">
                <a:solidFill>
                  <a:srgbClr val="444951"/>
                </a:solidFill>
                <a:latin typeface="Arial" panose="020B0604020202020204" pitchFamily="34" charset="0"/>
              </a:rPr>
              <a:t>Let’s take a look at another example of a </a:t>
            </a:r>
            <a:r>
              <a:rPr lang="en-US" dirty="0">
                <a:solidFill>
                  <a:srgbClr val="0070C0"/>
                </a:solidFill>
                <a:latin typeface="Arial" panose="020B0604020202020204" pitchFamily="34" charset="0"/>
              </a:rPr>
              <a:t>rising wedge formation</a:t>
            </a:r>
            <a:r>
              <a:rPr lang="en-US" dirty="0">
                <a:solidFill>
                  <a:srgbClr val="444951"/>
                </a:solidFill>
                <a:latin typeface="Arial" panose="020B0604020202020204" pitchFamily="34" charset="0"/>
              </a:rPr>
              <a:t>. Only this time it acts as a </a:t>
            </a:r>
            <a:r>
              <a:rPr lang="en-US" dirty="0">
                <a:solidFill>
                  <a:srgbClr val="0070C0"/>
                </a:solidFill>
                <a:latin typeface="Arial" panose="020B0604020202020204" pitchFamily="34" charset="0"/>
              </a:rPr>
              <a:t>Bearish continuation signal</a:t>
            </a:r>
            <a:endParaRPr lang="en-US" dirty="0">
              <a:solidFill>
                <a:srgbClr val="0070C0"/>
              </a:solidFill>
            </a:endParaRPr>
          </a:p>
        </p:txBody>
      </p:sp>
      <p:sp>
        <p:nvSpPr>
          <p:cNvPr id="3" name="Rectangle 2">
            <a:extLst>
              <a:ext uri="{FF2B5EF4-FFF2-40B4-BE49-F238E27FC236}">
                <a16:creationId xmlns:a16="http://schemas.microsoft.com/office/drawing/2014/main" id="{E7AE324D-B020-416B-B491-473BC1E62266}"/>
              </a:ext>
            </a:extLst>
          </p:cNvPr>
          <p:cNvSpPr/>
          <p:nvPr/>
        </p:nvSpPr>
        <p:spPr>
          <a:xfrm>
            <a:off x="478971" y="1856379"/>
            <a:ext cx="6778171" cy="923330"/>
          </a:xfrm>
          <a:prstGeom prst="rect">
            <a:avLst/>
          </a:prstGeom>
        </p:spPr>
        <p:txBody>
          <a:bodyPr wrap="square">
            <a:spAutoFit/>
          </a:bodyPr>
          <a:lstStyle/>
          <a:p>
            <a:r>
              <a:rPr lang="en-US" dirty="0">
                <a:solidFill>
                  <a:srgbClr val="444951"/>
                </a:solidFill>
                <a:latin typeface="Arial" panose="020B0604020202020204" pitchFamily="34" charset="0"/>
              </a:rPr>
              <a:t>Price came from a downtrend before consolidating and sketching higher highs and even higher lows.</a:t>
            </a:r>
            <a:br>
              <a:rPr lang="en-US" dirty="0"/>
            </a:br>
            <a:endParaRPr lang="en-US" dirty="0"/>
          </a:p>
        </p:txBody>
      </p:sp>
      <p:pic>
        <p:nvPicPr>
          <p:cNvPr id="5" name="Picture 4">
            <a:extLst>
              <a:ext uri="{FF2B5EF4-FFF2-40B4-BE49-F238E27FC236}">
                <a16:creationId xmlns:a16="http://schemas.microsoft.com/office/drawing/2014/main" id="{36581109-60CF-4357-BA0F-FA9819290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972" y="2690676"/>
            <a:ext cx="3876675" cy="3152775"/>
          </a:xfrm>
          <a:prstGeom prst="rect">
            <a:avLst/>
          </a:prstGeom>
        </p:spPr>
      </p:pic>
      <p:pic>
        <p:nvPicPr>
          <p:cNvPr id="9" name="Picture 8">
            <a:extLst>
              <a:ext uri="{FF2B5EF4-FFF2-40B4-BE49-F238E27FC236}">
                <a16:creationId xmlns:a16="http://schemas.microsoft.com/office/drawing/2014/main" id="{F990FBED-550E-409B-AC49-3B3A26F65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10" y="2785926"/>
            <a:ext cx="3924300" cy="3057525"/>
          </a:xfrm>
          <a:prstGeom prst="rect">
            <a:avLst/>
          </a:prstGeom>
        </p:spPr>
      </p:pic>
      <p:sp>
        <p:nvSpPr>
          <p:cNvPr id="10" name="TextBox 9">
            <a:extLst>
              <a:ext uri="{FF2B5EF4-FFF2-40B4-BE49-F238E27FC236}">
                <a16:creationId xmlns:a16="http://schemas.microsoft.com/office/drawing/2014/main" id="{3A6B621C-3CBD-48A4-A35B-7FC06803AF2F}"/>
              </a:ext>
            </a:extLst>
          </p:cNvPr>
          <p:cNvSpPr txBox="1"/>
          <p:nvPr/>
        </p:nvSpPr>
        <p:spPr>
          <a:xfrm>
            <a:off x="2235200" y="3506148"/>
            <a:ext cx="1059543" cy="276999"/>
          </a:xfrm>
          <a:prstGeom prst="rect">
            <a:avLst/>
          </a:prstGeom>
          <a:noFill/>
        </p:spPr>
        <p:txBody>
          <a:bodyPr wrap="square" rtlCol="0">
            <a:spAutoFit/>
          </a:bodyPr>
          <a:lstStyle/>
          <a:p>
            <a:r>
              <a:rPr lang="en-US" sz="1200" dirty="0"/>
              <a:t>Down Trend</a:t>
            </a:r>
          </a:p>
        </p:txBody>
      </p:sp>
      <p:sp>
        <p:nvSpPr>
          <p:cNvPr id="11" name="Oval 10">
            <a:extLst>
              <a:ext uri="{FF2B5EF4-FFF2-40B4-BE49-F238E27FC236}">
                <a16:creationId xmlns:a16="http://schemas.microsoft.com/office/drawing/2014/main" id="{85F333B0-6DDB-4A69-89E9-99CCE06392C6}"/>
              </a:ext>
            </a:extLst>
          </p:cNvPr>
          <p:cNvSpPr/>
          <p:nvPr/>
        </p:nvSpPr>
        <p:spPr>
          <a:xfrm>
            <a:off x="3111160" y="3783147"/>
            <a:ext cx="1712686" cy="464457"/>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261546-8135-4B19-992B-75AFBA22BF8C}"/>
              </a:ext>
            </a:extLst>
          </p:cNvPr>
          <p:cNvSpPr txBox="1"/>
          <p:nvPr/>
        </p:nvSpPr>
        <p:spPr>
          <a:xfrm>
            <a:off x="4426066" y="4189664"/>
            <a:ext cx="1190964" cy="276999"/>
          </a:xfrm>
          <a:prstGeom prst="rect">
            <a:avLst/>
          </a:prstGeom>
          <a:noFill/>
        </p:spPr>
        <p:txBody>
          <a:bodyPr wrap="square" rtlCol="0">
            <a:spAutoFit/>
          </a:bodyPr>
          <a:lstStyle/>
          <a:p>
            <a:r>
              <a:rPr lang="en-US" sz="1200" dirty="0"/>
              <a:t>Consolidation</a:t>
            </a:r>
          </a:p>
        </p:txBody>
      </p:sp>
      <p:sp>
        <p:nvSpPr>
          <p:cNvPr id="13" name="TextBox 12">
            <a:extLst>
              <a:ext uri="{FF2B5EF4-FFF2-40B4-BE49-F238E27FC236}">
                <a16:creationId xmlns:a16="http://schemas.microsoft.com/office/drawing/2014/main" id="{37658A03-5A3E-4805-9F04-0F269C3F514B}"/>
              </a:ext>
            </a:extLst>
          </p:cNvPr>
          <p:cNvSpPr txBox="1"/>
          <p:nvPr/>
        </p:nvSpPr>
        <p:spPr>
          <a:xfrm>
            <a:off x="9828553" y="4485863"/>
            <a:ext cx="1695789" cy="461665"/>
          </a:xfrm>
          <a:prstGeom prst="rect">
            <a:avLst/>
          </a:prstGeom>
          <a:noFill/>
        </p:spPr>
        <p:txBody>
          <a:bodyPr wrap="square" rtlCol="0">
            <a:spAutoFit/>
          </a:bodyPr>
          <a:lstStyle/>
          <a:p>
            <a:r>
              <a:rPr lang="en-US" sz="1200" dirty="0"/>
              <a:t>Down Trend resumes</a:t>
            </a:r>
          </a:p>
          <a:p>
            <a:r>
              <a:rPr lang="en-US" sz="1200" dirty="0"/>
              <a:t> from price breakout</a:t>
            </a:r>
          </a:p>
        </p:txBody>
      </p:sp>
    </p:spTree>
    <p:extLst>
      <p:ext uri="{BB962C8B-B14F-4D97-AF65-F5344CB8AC3E}">
        <p14:creationId xmlns:p14="http://schemas.microsoft.com/office/powerpoint/2010/main" val="304241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B97C35-DC08-42C9-A6B8-61338E8A31EC}"/>
              </a:ext>
            </a:extLst>
          </p:cNvPr>
          <p:cNvSpPr txBox="1"/>
          <p:nvPr/>
        </p:nvSpPr>
        <p:spPr>
          <a:xfrm>
            <a:off x="609601" y="587159"/>
            <a:ext cx="3432313" cy="369332"/>
          </a:xfrm>
          <a:prstGeom prst="rect">
            <a:avLst/>
          </a:prstGeom>
          <a:noFill/>
        </p:spPr>
        <p:txBody>
          <a:bodyPr wrap="square" rtlCol="0">
            <a:spAutoFit/>
          </a:bodyPr>
          <a:lstStyle/>
          <a:p>
            <a:r>
              <a:rPr lang="en-US" b="1" dirty="0">
                <a:solidFill>
                  <a:srgbClr val="0070C0"/>
                </a:solidFill>
              </a:rPr>
              <a:t>Falling Wedge</a:t>
            </a:r>
          </a:p>
        </p:txBody>
      </p:sp>
      <p:sp>
        <p:nvSpPr>
          <p:cNvPr id="3" name="Rectangle 2">
            <a:extLst>
              <a:ext uri="{FF2B5EF4-FFF2-40B4-BE49-F238E27FC236}">
                <a16:creationId xmlns:a16="http://schemas.microsoft.com/office/drawing/2014/main" id="{BDE54699-BDE1-472B-8968-F3740BB3F9D9}"/>
              </a:ext>
            </a:extLst>
          </p:cNvPr>
          <p:cNvSpPr/>
          <p:nvPr/>
        </p:nvSpPr>
        <p:spPr>
          <a:xfrm>
            <a:off x="609601" y="2176454"/>
            <a:ext cx="6096000" cy="646331"/>
          </a:xfrm>
          <a:prstGeom prst="rect">
            <a:avLst/>
          </a:prstGeom>
        </p:spPr>
        <p:txBody>
          <a:bodyPr>
            <a:spAutoFit/>
          </a:bodyPr>
          <a:lstStyle/>
          <a:p>
            <a:pPr algn="just"/>
            <a:r>
              <a:rPr lang="en-US" dirty="0">
                <a:solidFill>
                  <a:srgbClr val="444951"/>
                </a:solidFill>
                <a:latin typeface="Arial" panose="020B0604020202020204" pitchFamily="34" charset="0"/>
              </a:rPr>
              <a:t>Like the rising wedge, the </a:t>
            </a:r>
            <a:r>
              <a:rPr lang="en-US" dirty="0">
                <a:solidFill>
                  <a:srgbClr val="0070C0"/>
                </a:solidFill>
                <a:latin typeface="Arial" panose="020B0604020202020204" pitchFamily="34" charset="0"/>
              </a:rPr>
              <a:t>falling wedge</a:t>
            </a:r>
            <a:r>
              <a:rPr lang="en-US" dirty="0">
                <a:solidFill>
                  <a:srgbClr val="444951"/>
                </a:solidFill>
                <a:latin typeface="Arial" panose="020B0604020202020204" pitchFamily="34" charset="0"/>
              </a:rPr>
              <a:t> can either be a reversal or continuation signal.</a:t>
            </a:r>
            <a:endParaRPr lang="en-US" dirty="0"/>
          </a:p>
        </p:txBody>
      </p:sp>
      <p:sp>
        <p:nvSpPr>
          <p:cNvPr id="4" name="Rectangle 3">
            <a:extLst>
              <a:ext uri="{FF2B5EF4-FFF2-40B4-BE49-F238E27FC236}">
                <a16:creationId xmlns:a16="http://schemas.microsoft.com/office/drawing/2014/main" id="{61481EFC-D5EC-4C43-BFF4-9D1BA929E925}"/>
              </a:ext>
            </a:extLst>
          </p:cNvPr>
          <p:cNvSpPr/>
          <p:nvPr/>
        </p:nvSpPr>
        <p:spPr>
          <a:xfrm>
            <a:off x="609601" y="1346543"/>
            <a:ext cx="6096000" cy="646331"/>
          </a:xfrm>
          <a:prstGeom prst="rect">
            <a:avLst/>
          </a:prstGeom>
        </p:spPr>
        <p:txBody>
          <a:bodyPr>
            <a:spAutoFit/>
          </a:bodyPr>
          <a:lstStyle/>
          <a:p>
            <a:r>
              <a:rPr lang="en-US" dirty="0">
                <a:solidFill>
                  <a:srgbClr val="444951"/>
                </a:solidFill>
                <a:latin typeface="Arial" panose="020B0604020202020204" pitchFamily="34" charset="0"/>
              </a:rPr>
              <a:t>Unlike the rising wedge, the falling wedge is a </a:t>
            </a:r>
            <a:r>
              <a:rPr lang="en-US" dirty="0">
                <a:solidFill>
                  <a:srgbClr val="0070C0"/>
                </a:solidFill>
                <a:latin typeface="Arial" panose="020B0604020202020204" pitchFamily="34" charset="0"/>
              </a:rPr>
              <a:t>bullish chart pattern.</a:t>
            </a:r>
            <a:endParaRPr lang="en-US" dirty="0">
              <a:solidFill>
                <a:srgbClr val="0070C0"/>
              </a:solidFill>
            </a:endParaRPr>
          </a:p>
        </p:txBody>
      </p:sp>
      <p:sp>
        <p:nvSpPr>
          <p:cNvPr id="5" name="Rectangle 4">
            <a:extLst>
              <a:ext uri="{FF2B5EF4-FFF2-40B4-BE49-F238E27FC236}">
                <a16:creationId xmlns:a16="http://schemas.microsoft.com/office/drawing/2014/main" id="{5D089F44-0C94-4785-A800-AF3BFEE42286}"/>
              </a:ext>
            </a:extLst>
          </p:cNvPr>
          <p:cNvSpPr/>
          <p:nvPr/>
        </p:nvSpPr>
        <p:spPr>
          <a:xfrm>
            <a:off x="609601" y="3043300"/>
            <a:ext cx="6096000" cy="923330"/>
          </a:xfrm>
          <a:prstGeom prst="rect">
            <a:avLst/>
          </a:prstGeom>
        </p:spPr>
        <p:txBody>
          <a:bodyPr>
            <a:spAutoFit/>
          </a:bodyPr>
          <a:lstStyle/>
          <a:p>
            <a:pPr algn="just"/>
            <a:r>
              <a:rPr lang="en-US" dirty="0">
                <a:solidFill>
                  <a:srgbClr val="444951"/>
                </a:solidFill>
                <a:latin typeface="Arial" panose="020B0604020202020204" pitchFamily="34" charset="0"/>
              </a:rPr>
              <a:t>In this example, the falling wedge serves as a reversal signal. After a downtrend, the price made </a:t>
            </a:r>
            <a:r>
              <a:rPr lang="en-US" dirty="0">
                <a:solidFill>
                  <a:srgbClr val="0070C0"/>
                </a:solidFill>
                <a:latin typeface="Arial" panose="020B0604020202020204" pitchFamily="34" charset="0"/>
              </a:rPr>
              <a:t>lower highs and lower lows.</a:t>
            </a:r>
            <a:endParaRPr lang="en-US" dirty="0">
              <a:solidFill>
                <a:srgbClr val="0070C0"/>
              </a:solidFill>
            </a:endParaRPr>
          </a:p>
        </p:txBody>
      </p:sp>
      <p:sp>
        <p:nvSpPr>
          <p:cNvPr id="6" name="Rectangle 5">
            <a:extLst>
              <a:ext uri="{FF2B5EF4-FFF2-40B4-BE49-F238E27FC236}">
                <a16:creationId xmlns:a16="http://schemas.microsoft.com/office/drawing/2014/main" id="{383EFD2B-1645-4C30-B14B-45B23B017AE4}"/>
              </a:ext>
            </a:extLst>
          </p:cNvPr>
          <p:cNvSpPr/>
          <p:nvPr/>
        </p:nvSpPr>
        <p:spPr>
          <a:xfrm>
            <a:off x="609601" y="4110031"/>
            <a:ext cx="6096000" cy="646331"/>
          </a:xfrm>
          <a:prstGeom prst="rect">
            <a:avLst/>
          </a:prstGeom>
        </p:spPr>
        <p:txBody>
          <a:bodyPr>
            <a:spAutoFit/>
          </a:bodyPr>
          <a:lstStyle/>
          <a:p>
            <a:pPr algn="just"/>
            <a:r>
              <a:rPr lang="en-US" dirty="0">
                <a:solidFill>
                  <a:srgbClr val="444951"/>
                </a:solidFill>
                <a:latin typeface="Arial" panose="020B0604020202020204" pitchFamily="34" charset="0"/>
              </a:rPr>
              <a:t>In this case, at the upward break out,…price went a few more pips beyond that target!</a:t>
            </a:r>
            <a:endParaRPr lang="en-US" dirty="0"/>
          </a:p>
        </p:txBody>
      </p:sp>
      <p:pic>
        <p:nvPicPr>
          <p:cNvPr id="8" name="Picture 7">
            <a:extLst>
              <a:ext uri="{FF2B5EF4-FFF2-40B4-BE49-F238E27FC236}">
                <a16:creationId xmlns:a16="http://schemas.microsoft.com/office/drawing/2014/main" id="{5F6196E2-8622-468A-B7EF-4114CE8D5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757" y="3296034"/>
            <a:ext cx="3752850" cy="2466975"/>
          </a:xfrm>
          <a:prstGeom prst="rect">
            <a:avLst/>
          </a:prstGeom>
        </p:spPr>
      </p:pic>
      <p:pic>
        <p:nvPicPr>
          <p:cNvPr id="10" name="Picture 9">
            <a:extLst>
              <a:ext uri="{FF2B5EF4-FFF2-40B4-BE49-F238E27FC236}">
                <a16:creationId xmlns:a16="http://schemas.microsoft.com/office/drawing/2014/main" id="{B030DF31-7335-42C8-9E62-14643304D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165" y="457584"/>
            <a:ext cx="3505200" cy="2838450"/>
          </a:xfrm>
          <a:prstGeom prst="rect">
            <a:avLst/>
          </a:prstGeom>
        </p:spPr>
      </p:pic>
      <p:sp>
        <p:nvSpPr>
          <p:cNvPr id="11" name="TextBox 10">
            <a:extLst>
              <a:ext uri="{FF2B5EF4-FFF2-40B4-BE49-F238E27FC236}">
                <a16:creationId xmlns:a16="http://schemas.microsoft.com/office/drawing/2014/main" id="{13B28CF5-747D-47A3-A52B-52BAE8EE51F0}"/>
              </a:ext>
            </a:extLst>
          </p:cNvPr>
          <p:cNvSpPr txBox="1"/>
          <p:nvPr/>
        </p:nvSpPr>
        <p:spPr>
          <a:xfrm>
            <a:off x="8269357" y="956491"/>
            <a:ext cx="1232451" cy="276999"/>
          </a:xfrm>
          <a:prstGeom prst="rect">
            <a:avLst/>
          </a:prstGeom>
          <a:noFill/>
        </p:spPr>
        <p:txBody>
          <a:bodyPr wrap="square" rtlCol="0">
            <a:spAutoFit/>
          </a:bodyPr>
          <a:lstStyle/>
          <a:p>
            <a:r>
              <a:rPr lang="en-US" sz="1200" dirty="0"/>
              <a:t>Downtrend</a:t>
            </a:r>
          </a:p>
        </p:txBody>
      </p:sp>
      <p:sp>
        <p:nvSpPr>
          <p:cNvPr id="12" name="TextBox 11">
            <a:extLst>
              <a:ext uri="{FF2B5EF4-FFF2-40B4-BE49-F238E27FC236}">
                <a16:creationId xmlns:a16="http://schemas.microsoft.com/office/drawing/2014/main" id="{162671EC-47DB-4EE9-979A-7C3C5E2826C4}"/>
              </a:ext>
            </a:extLst>
          </p:cNvPr>
          <p:cNvSpPr txBox="1"/>
          <p:nvPr/>
        </p:nvSpPr>
        <p:spPr>
          <a:xfrm>
            <a:off x="9993381" y="1992874"/>
            <a:ext cx="995983" cy="276999"/>
          </a:xfrm>
          <a:prstGeom prst="rect">
            <a:avLst/>
          </a:prstGeom>
          <a:noFill/>
        </p:spPr>
        <p:txBody>
          <a:bodyPr wrap="square" rtlCol="0">
            <a:spAutoFit/>
          </a:bodyPr>
          <a:lstStyle/>
          <a:p>
            <a:r>
              <a:rPr lang="en-US" sz="1200" dirty="0"/>
              <a:t>Lower Highs</a:t>
            </a:r>
          </a:p>
        </p:txBody>
      </p:sp>
      <p:sp>
        <p:nvSpPr>
          <p:cNvPr id="13" name="TextBox 12">
            <a:extLst>
              <a:ext uri="{FF2B5EF4-FFF2-40B4-BE49-F238E27FC236}">
                <a16:creationId xmlns:a16="http://schemas.microsoft.com/office/drawing/2014/main" id="{A418DF68-894E-4010-9C33-8D2AB1B46082}"/>
              </a:ext>
            </a:extLst>
          </p:cNvPr>
          <p:cNvSpPr txBox="1"/>
          <p:nvPr/>
        </p:nvSpPr>
        <p:spPr>
          <a:xfrm>
            <a:off x="9531626" y="2938226"/>
            <a:ext cx="897835" cy="276999"/>
          </a:xfrm>
          <a:prstGeom prst="rect">
            <a:avLst/>
          </a:prstGeom>
          <a:noFill/>
        </p:spPr>
        <p:txBody>
          <a:bodyPr wrap="square" rtlCol="0">
            <a:spAutoFit/>
          </a:bodyPr>
          <a:lstStyle/>
          <a:p>
            <a:r>
              <a:rPr lang="en-US" sz="1200" dirty="0"/>
              <a:t>Lower lows</a:t>
            </a:r>
          </a:p>
        </p:txBody>
      </p:sp>
      <p:sp>
        <p:nvSpPr>
          <p:cNvPr id="14" name="TextBox 13">
            <a:extLst>
              <a:ext uri="{FF2B5EF4-FFF2-40B4-BE49-F238E27FC236}">
                <a16:creationId xmlns:a16="http://schemas.microsoft.com/office/drawing/2014/main" id="{64708078-924E-4B0F-8B19-5C664E6209BB}"/>
              </a:ext>
            </a:extLst>
          </p:cNvPr>
          <p:cNvSpPr txBox="1"/>
          <p:nvPr/>
        </p:nvSpPr>
        <p:spPr>
          <a:xfrm>
            <a:off x="9980543" y="4433197"/>
            <a:ext cx="1232451" cy="461665"/>
          </a:xfrm>
          <a:prstGeom prst="rect">
            <a:avLst/>
          </a:prstGeom>
          <a:noFill/>
        </p:spPr>
        <p:txBody>
          <a:bodyPr wrap="square" rtlCol="0">
            <a:spAutoFit/>
          </a:bodyPr>
          <a:lstStyle/>
          <a:p>
            <a:r>
              <a:rPr lang="en-US" sz="1200" dirty="0"/>
              <a:t>Price breaks out upwards</a:t>
            </a:r>
          </a:p>
        </p:txBody>
      </p:sp>
    </p:spTree>
    <p:extLst>
      <p:ext uri="{BB962C8B-B14F-4D97-AF65-F5344CB8AC3E}">
        <p14:creationId xmlns:p14="http://schemas.microsoft.com/office/powerpoint/2010/main" val="57961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8556C2-FD01-489B-841B-93C93D53C36F}"/>
              </a:ext>
            </a:extLst>
          </p:cNvPr>
          <p:cNvSpPr/>
          <p:nvPr/>
        </p:nvSpPr>
        <p:spPr>
          <a:xfrm>
            <a:off x="490329" y="601175"/>
            <a:ext cx="6440557" cy="646331"/>
          </a:xfrm>
          <a:prstGeom prst="rect">
            <a:avLst/>
          </a:prstGeom>
        </p:spPr>
        <p:txBody>
          <a:bodyPr wrap="square">
            <a:spAutoFit/>
          </a:bodyPr>
          <a:lstStyle/>
          <a:p>
            <a:pPr algn="just"/>
            <a:r>
              <a:rPr lang="en-US" dirty="0">
                <a:solidFill>
                  <a:srgbClr val="444951"/>
                </a:solidFill>
                <a:latin typeface="Arial" panose="020B0604020202020204" pitchFamily="34" charset="0"/>
              </a:rPr>
              <a:t>Here is an example where the falling wedge serves as a continuation signal.</a:t>
            </a:r>
            <a:endParaRPr lang="en-US" dirty="0"/>
          </a:p>
        </p:txBody>
      </p:sp>
      <p:sp>
        <p:nvSpPr>
          <p:cNvPr id="3" name="Rectangle 2">
            <a:extLst>
              <a:ext uri="{FF2B5EF4-FFF2-40B4-BE49-F238E27FC236}">
                <a16:creationId xmlns:a16="http://schemas.microsoft.com/office/drawing/2014/main" id="{4E36F349-E2B9-45EA-AEA6-F348A0EAA7CE}"/>
              </a:ext>
            </a:extLst>
          </p:cNvPr>
          <p:cNvSpPr/>
          <p:nvPr/>
        </p:nvSpPr>
        <p:spPr>
          <a:xfrm>
            <a:off x="490329" y="1409557"/>
            <a:ext cx="6647973" cy="646331"/>
          </a:xfrm>
          <a:prstGeom prst="rect">
            <a:avLst/>
          </a:prstGeom>
        </p:spPr>
        <p:txBody>
          <a:bodyPr wrap="square">
            <a:spAutoFit/>
          </a:bodyPr>
          <a:lstStyle/>
          <a:p>
            <a:r>
              <a:rPr lang="en-US" dirty="0">
                <a:solidFill>
                  <a:srgbClr val="444951"/>
                </a:solidFill>
                <a:latin typeface="Arial" panose="020B0604020202020204" pitchFamily="34" charset="0"/>
              </a:rPr>
              <a:t>Price consolidated for a bit after a strong rally. This could mean that price tapered down from bulls exhaustion.</a:t>
            </a:r>
            <a:endParaRPr lang="en-US" dirty="0"/>
          </a:p>
        </p:txBody>
      </p:sp>
      <p:sp>
        <p:nvSpPr>
          <p:cNvPr id="4" name="Rectangle 3">
            <a:extLst>
              <a:ext uri="{FF2B5EF4-FFF2-40B4-BE49-F238E27FC236}">
                <a16:creationId xmlns:a16="http://schemas.microsoft.com/office/drawing/2014/main" id="{28AB92F6-822A-4FF8-9FE1-0550C9CF7499}"/>
              </a:ext>
            </a:extLst>
          </p:cNvPr>
          <p:cNvSpPr/>
          <p:nvPr/>
        </p:nvSpPr>
        <p:spPr>
          <a:xfrm>
            <a:off x="410817" y="2217939"/>
            <a:ext cx="6647974" cy="369332"/>
          </a:xfrm>
          <a:prstGeom prst="rect">
            <a:avLst/>
          </a:prstGeom>
        </p:spPr>
        <p:txBody>
          <a:bodyPr wrap="none">
            <a:spAutoFit/>
          </a:bodyPr>
          <a:lstStyle/>
          <a:p>
            <a:r>
              <a:rPr lang="en-US" dirty="0">
                <a:solidFill>
                  <a:srgbClr val="444951"/>
                </a:solidFill>
                <a:latin typeface="Arial" panose="020B0604020202020204" pitchFamily="34" charset="0"/>
              </a:rPr>
              <a:t> Soon afterwards price broke to the top side with a strong move</a:t>
            </a:r>
            <a:endParaRPr lang="en-US" dirty="0"/>
          </a:p>
        </p:txBody>
      </p:sp>
      <p:pic>
        <p:nvPicPr>
          <p:cNvPr id="6" name="Picture 5">
            <a:extLst>
              <a:ext uri="{FF2B5EF4-FFF2-40B4-BE49-F238E27FC236}">
                <a16:creationId xmlns:a16="http://schemas.microsoft.com/office/drawing/2014/main" id="{D4DC1249-59D3-4024-8F66-E42D75B27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65" y="2472477"/>
            <a:ext cx="3542948" cy="3339228"/>
          </a:xfrm>
          <a:prstGeom prst="rect">
            <a:avLst/>
          </a:prstGeom>
        </p:spPr>
      </p:pic>
      <p:pic>
        <p:nvPicPr>
          <p:cNvPr id="8" name="Picture 7">
            <a:extLst>
              <a:ext uri="{FF2B5EF4-FFF2-40B4-BE49-F238E27FC236}">
                <a16:creationId xmlns:a16="http://schemas.microsoft.com/office/drawing/2014/main" id="{1FA4A70A-DDA9-45B0-80D0-6CDF3DEA9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159" y="2946363"/>
            <a:ext cx="3542948" cy="2865342"/>
          </a:xfrm>
          <a:prstGeom prst="rect">
            <a:avLst/>
          </a:prstGeom>
        </p:spPr>
      </p:pic>
      <p:sp>
        <p:nvSpPr>
          <p:cNvPr id="9" name="TextBox 8">
            <a:extLst>
              <a:ext uri="{FF2B5EF4-FFF2-40B4-BE49-F238E27FC236}">
                <a16:creationId xmlns:a16="http://schemas.microsoft.com/office/drawing/2014/main" id="{EAD869A8-5D2E-4587-85E7-C2CA0F91EBFC}"/>
              </a:ext>
            </a:extLst>
          </p:cNvPr>
          <p:cNvSpPr txBox="1"/>
          <p:nvPr/>
        </p:nvSpPr>
        <p:spPr>
          <a:xfrm>
            <a:off x="8938589" y="3587737"/>
            <a:ext cx="1649895" cy="646331"/>
          </a:xfrm>
          <a:prstGeom prst="rect">
            <a:avLst/>
          </a:prstGeom>
          <a:noFill/>
        </p:spPr>
        <p:txBody>
          <a:bodyPr wrap="square" rtlCol="0">
            <a:spAutoFit/>
          </a:bodyPr>
          <a:lstStyle/>
          <a:p>
            <a:r>
              <a:rPr lang="en-US" sz="1200" dirty="0"/>
              <a:t>Price upward break out signals continuation of uptrend</a:t>
            </a:r>
          </a:p>
        </p:txBody>
      </p:sp>
      <p:sp>
        <p:nvSpPr>
          <p:cNvPr id="10" name="TextBox 9">
            <a:extLst>
              <a:ext uri="{FF2B5EF4-FFF2-40B4-BE49-F238E27FC236}">
                <a16:creationId xmlns:a16="http://schemas.microsoft.com/office/drawing/2014/main" id="{FA71DA5E-0D49-414B-B1CA-A607E79D962B}"/>
              </a:ext>
            </a:extLst>
          </p:cNvPr>
          <p:cNvSpPr txBox="1"/>
          <p:nvPr/>
        </p:nvSpPr>
        <p:spPr>
          <a:xfrm>
            <a:off x="2416211" y="5069879"/>
            <a:ext cx="927653" cy="276999"/>
          </a:xfrm>
          <a:prstGeom prst="rect">
            <a:avLst/>
          </a:prstGeom>
          <a:noFill/>
        </p:spPr>
        <p:txBody>
          <a:bodyPr wrap="square" rtlCol="0">
            <a:spAutoFit/>
          </a:bodyPr>
          <a:lstStyle/>
          <a:p>
            <a:r>
              <a:rPr lang="en-US" sz="1200" dirty="0"/>
              <a:t>Uptrend</a:t>
            </a:r>
          </a:p>
        </p:txBody>
      </p:sp>
      <p:sp>
        <p:nvSpPr>
          <p:cNvPr id="12" name="TextBox 11">
            <a:extLst>
              <a:ext uri="{FF2B5EF4-FFF2-40B4-BE49-F238E27FC236}">
                <a16:creationId xmlns:a16="http://schemas.microsoft.com/office/drawing/2014/main" id="{B50F4322-EA64-4EEC-BB71-54FFEC23E24F}"/>
              </a:ext>
            </a:extLst>
          </p:cNvPr>
          <p:cNvSpPr txBox="1"/>
          <p:nvPr/>
        </p:nvSpPr>
        <p:spPr>
          <a:xfrm>
            <a:off x="3476385" y="3449237"/>
            <a:ext cx="1042605" cy="276999"/>
          </a:xfrm>
          <a:prstGeom prst="rect">
            <a:avLst/>
          </a:prstGeom>
          <a:noFill/>
        </p:spPr>
        <p:txBody>
          <a:bodyPr wrap="square" rtlCol="0">
            <a:spAutoFit/>
          </a:bodyPr>
          <a:lstStyle/>
          <a:p>
            <a:r>
              <a:rPr lang="en-US" sz="1200" dirty="0"/>
              <a:t>Lower Highs</a:t>
            </a:r>
          </a:p>
        </p:txBody>
      </p:sp>
      <p:sp>
        <p:nvSpPr>
          <p:cNvPr id="13" name="TextBox 12">
            <a:extLst>
              <a:ext uri="{FF2B5EF4-FFF2-40B4-BE49-F238E27FC236}">
                <a16:creationId xmlns:a16="http://schemas.microsoft.com/office/drawing/2014/main" id="{75E5597D-128A-4856-B7C8-C394C1EA767F}"/>
              </a:ext>
            </a:extLst>
          </p:cNvPr>
          <p:cNvSpPr txBox="1"/>
          <p:nvPr/>
        </p:nvSpPr>
        <p:spPr>
          <a:xfrm>
            <a:off x="2824718" y="4543314"/>
            <a:ext cx="927653" cy="276999"/>
          </a:xfrm>
          <a:prstGeom prst="rect">
            <a:avLst/>
          </a:prstGeom>
          <a:noFill/>
        </p:spPr>
        <p:txBody>
          <a:bodyPr wrap="square" rtlCol="0">
            <a:spAutoFit/>
          </a:bodyPr>
          <a:lstStyle/>
          <a:p>
            <a:r>
              <a:rPr lang="en-US" sz="1200" dirty="0"/>
              <a:t>Lower lows</a:t>
            </a:r>
          </a:p>
        </p:txBody>
      </p:sp>
    </p:spTree>
    <p:extLst>
      <p:ext uri="{BB962C8B-B14F-4D97-AF65-F5344CB8AC3E}">
        <p14:creationId xmlns:p14="http://schemas.microsoft.com/office/powerpoint/2010/main" val="406563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C234A-D709-4EDF-BD9C-7AB15B4EC432}"/>
              </a:ext>
            </a:extLst>
          </p:cNvPr>
          <p:cNvSpPr txBox="1"/>
          <p:nvPr/>
        </p:nvSpPr>
        <p:spPr>
          <a:xfrm>
            <a:off x="639417" y="773425"/>
            <a:ext cx="3432313" cy="461665"/>
          </a:xfrm>
          <a:prstGeom prst="rect">
            <a:avLst/>
          </a:prstGeom>
          <a:noFill/>
        </p:spPr>
        <p:txBody>
          <a:bodyPr wrap="square" rtlCol="0">
            <a:spAutoFit/>
          </a:bodyPr>
          <a:lstStyle/>
          <a:p>
            <a:r>
              <a:rPr lang="en-US" sz="2400" b="1" dirty="0">
                <a:solidFill>
                  <a:srgbClr val="0070C0"/>
                </a:solidFill>
              </a:rPr>
              <a:t>Rectangles</a:t>
            </a:r>
          </a:p>
        </p:txBody>
      </p:sp>
      <p:sp>
        <p:nvSpPr>
          <p:cNvPr id="3" name="Rectangle 2">
            <a:extLst>
              <a:ext uri="{FF2B5EF4-FFF2-40B4-BE49-F238E27FC236}">
                <a16:creationId xmlns:a16="http://schemas.microsoft.com/office/drawing/2014/main" id="{8939EBE6-1C18-4701-B122-94569B0625A8}"/>
              </a:ext>
            </a:extLst>
          </p:cNvPr>
          <p:cNvSpPr/>
          <p:nvPr/>
        </p:nvSpPr>
        <p:spPr>
          <a:xfrm>
            <a:off x="639417" y="1952294"/>
            <a:ext cx="6096000" cy="646331"/>
          </a:xfrm>
          <a:prstGeom prst="rect">
            <a:avLst/>
          </a:prstGeom>
        </p:spPr>
        <p:txBody>
          <a:bodyPr>
            <a:spAutoFit/>
          </a:bodyPr>
          <a:lstStyle/>
          <a:p>
            <a:pPr algn="just"/>
            <a:r>
              <a:rPr lang="en-US" dirty="0">
                <a:solidFill>
                  <a:srgbClr val="444951"/>
                </a:solidFill>
                <a:latin typeface="Arial" panose="020B0604020202020204" pitchFamily="34" charset="0"/>
              </a:rPr>
              <a:t>A </a:t>
            </a:r>
            <a:r>
              <a:rPr lang="en-US" dirty="0">
                <a:solidFill>
                  <a:srgbClr val="0070C0"/>
                </a:solidFill>
                <a:latin typeface="Arial" panose="020B0604020202020204" pitchFamily="34" charset="0"/>
              </a:rPr>
              <a:t>rectangle</a:t>
            </a:r>
            <a:r>
              <a:rPr lang="en-US" dirty="0">
                <a:solidFill>
                  <a:srgbClr val="444951"/>
                </a:solidFill>
                <a:latin typeface="Arial" panose="020B0604020202020204" pitchFamily="34" charset="0"/>
              </a:rPr>
              <a:t> is a chart pattern formed when the price is bound by parallel support and resistance levels.</a:t>
            </a:r>
            <a:endParaRPr lang="en-US" dirty="0"/>
          </a:p>
        </p:txBody>
      </p:sp>
      <p:sp>
        <p:nvSpPr>
          <p:cNvPr id="4" name="Rectangle 3">
            <a:extLst>
              <a:ext uri="{FF2B5EF4-FFF2-40B4-BE49-F238E27FC236}">
                <a16:creationId xmlns:a16="http://schemas.microsoft.com/office/drawing/2014/main" id="{9AD852B1-C1D6-4EFF-927A-50050699B116}"/>
              </a:ext>
            </a:extLst>
          </p:cNvPr>
          <p:cNvSpPr/>
          <p:nvPr/>
        </p:nvSpPr>
        <p:spPr>
          <a:xfrm>
            <a:off x="639417" y="3041732"/>
            <a:ext cx="6096000" cy="923330"/>
          </a:xfrm>
          <a:prstGeom prst="rect">
            <a:avLst/>
          </a:prstGeom>
        </p:spPr>
        <p:txBody>
          <a:bodyPr>
            <a:spAutoFit/>
          </a:bodyPr>
          <a:lstStyle/>
          <a:p>
            <a:pPr algn="just"/>
            <a:r>
              <a:rPr lang="en-US" dirty="0">
                <a:solidFill>
                  <a:srgbClr val="444951"/>
                </a:solidFill>
                <a:latin typeface="Arial" panose="020B0604020202020204" pitchFamily="34" charset="0"/>
              </a:rPr>
              <a:t>In the example above, we can clearly see that the pair was bound by two major price levels which are parallel to one another.</a:t>
            </a:r>
            <a:endParaRPr lang="en-US" dirty="0"/>
          </a:p>
        </p:txBody>
      </p:sp>
      <p:sp>
        <p:nvSpPr>
          <p:cNvPr id="5" name="Rectangle 4">
            <a:extLst>
              <a:ext uri="{FF2B5EF4-FFF2-40B4-BE49-F238E27FC236}">
                <a16:creationId xmlns:a16="http://schemas.microsoft.com/office/drawing/2014/main" id="{CBF0C838-F212-4A74-94A0-72ED50685E76}"/>
              </a:ext>
            </a:extLst>
          </p:cNvPr>
          <p:cNvSpPr/>
          <p:nvPr/>
        </p:nvSpPr>
        <p:spPr>
          <a:xfrm>
            <a:off x="639417" y="4408169"/>
            <a:ext cx="6096000" cy="646331"/>
          </a:xfrm>
          <a:prstGeom prst="rect">
            <a:avLst/>
          </a:prstGeom>
        </p:spPr>
        <p:txBody>
          <a:bodyPr>
            <a:spAutoFit/>
          </a:bodyPr>
          <a:lstStyle/>
          <a:p>
            <a:pPr algn="just"/>
            <a:r>
              <a:rPr lang="en-US" dirty="0">
                <a:solidFill>
                  <a:srgbClr val="444951"/>
                </a:solidFill>
                <a:latin typeface="Arial" panose="020B0604020202020204" pitchFamily="34" charset="0"/>
              </a:rPr>
              <a:t>To place entries with rectangles, we wait until one of these levels get broken through before we buy or sell.</a:t>
            </a:r>
            <a:endParaRPr lang="en-US" dirty="0"/>
          </a:p>
        </p:txBody>
      </p:sp>
      <p:pic>
        <p:nvPicPr>
          <p:cNvPr id="7" name="Picture 6">
            <a:extLst>
              <a:ext uri="{FF2B5EF4-FFF2-40B4-BE49-F238E27FC236}">
                <a16:creationId xmlns:a16="http://schemas.microsoft.com/office/drawing/2014/main" id="{EB1BDD95-F823-4F84-85F3-90A918AA2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982" y="1427922"/>
            <a:ext cx="3893863" cy="2905539"/>
          </a:xfrm>
          <a:prstGeom prst="rect">
            <a:avLst/>
          </a:prstGeom>
        </p:spPr>
      </p:pic>
      <p:sp>
        <p:nvSpPr>
          <p:cNvPr id="11" name="TextBox 10">
            <a:extLst>
              <a:ext uri="{FF2B5EF4-FFF2-40B4-BE49-F238E27FC236}">
                <a16:creationId xmlns:a16="http://schemas.microsoft.com/office/drawing/2014/main" id="{073B803B-B9CE-4B61-A207-C9BC22143E75}"/>
              </a:ext>
            </a:extLst>
          </p:cNvPr>
          <p:cNvSpPr txBox="1"/>
          <p:nvPr/>
        </p:nvSpPr>
        <p:spPr>
          <a:xfrm>
            <a:off x="9071113" y="1625840"/>
            <a:ext cx="1842052" cy="276999"/>
          </a:xfrm>
          <a:prstGeom prst="rect">
            <a:avLst/>
          </a:prstGeom>
          <a:noFill/>
        </p:spPr>
        <p:txBody>
          <a:bodyPr wrap="square" rtlCol="0">
            <a:spAutoFit/>
          </a:bodyPr>
          <a:lstStyle/>
          <a:p>
            <a:r>
              <a:rPr lang="en-US" sz="1200" dirty="0"/>
              <a:t>Resistance</a:t>
            </a:r>
          </a:p>
        </p:txBody>
      </p:sp>
      <p:sp>
        <p:nvSpPr>
          <p:cNvPr id="12" name="TextBox 11">
            <a:extLst>
              <a:ext uri="{FF2B5EF4-FFF2-40B4-BE49-F238E27FC236}">
                <a16:creationId xmlns:a16="http://schemas.microsoft.com/office/drawing/2014/main" id="{90DC4007-D8AF-489A-B0BE-21F585A6F579}"/>
              </a:ext>
            </a:extLst>
          </p:cNvPr>
          <p:cNvSpPr txBox="1"/>
          <p:nvPr/>
        </p:nvSpPr>
        <p:spPr>
          <a:xfrm>
            <a:off x="9190383" y="3688063"/>
            <a:ext cx="1842052" cy="276999"/>
          </a:xfrm>
          <a:prstGeom prst="rect">
            <a:avLst/>
          </a:prstGeom>
          <a:noFill/>
        </p:spPr>
        <p:txBody>
          <a:bodyPr wrap="square" rtlCol="0">
            <a:spAutoFit/>
          </a:bodyPr>
          <a:lstStyle/>
          <a:p>
            <a:r>
              <a:rPr lang="en-US" sz="1200" dirty="0"/>
              <a:t>Support</a:t>
            </a:r>
          </a:p>
        </p:txBody>
      </p:sp>
    </p:spTree>
    <p:extLst>
      <p:ext uri="{BB962C8B-B14F-4D97-AF65-F5344CB8AC3E}">
        <p14:creationId xmlns:p14="http://schemas.microsoft.com/office/powerpoint/2010/main" val="332357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D27AF-1060-48FD-9F2F-1CED4DD6B875}"/>
              </a:ext>
            </a:extLst>
          </p:cNvPr>
          <p:cNvSpPr/>
          <p:nvPr/>
        </p:nvSpPr>
        <p:spPr>
          <a:xfrm>
            <a:off x="635777" y="1408995"/>
            <a:ext cx="6476223" cy="646331"/>
          </a:xfrm>
          <a:prstGeom prst="rect">
            <a:avLst/>
          </a:prstGeom>
        </p:spPr>
        <p:txBody>
          <a:bodyPr wrap="square">
            <a:spAutoFit/>
          </a:bodyPr>
          <a:lstStyle/>
          <a:p>
            <a:pPr algn="just"/>
            <a:r>
              <a:rPr lang="en-US" dirty="0">
                <a:solidFill>
                  <a:srgbClr val="444951"/>
                </a:solidFill>
                <a:latin typeface="Arial" panose="020B0604020202020204" pitchFamily="34" charset="0"/>
              </a:rPr>
              <a:t>For a bullish rectangle, after an uptrend, </a:t>
            </a:r>
            <a:r>
              <a:rPr lang="en-US" dirty="0">
                <a:solidFill>
                  <a:srgbClr val="0070C0"/>
                </a:solidFill>
                <a:latin typeface="Arial" panose="020B0604020202020204" pitchFamily="34" charset="0"/>
              </a:rPr>
              <a:t>price consolidates temporarily</a:t>
            </a:r>
            <a:r>
              <a:rPr lang="en-US" dirty="0">
                <a:solidFill>
                  <a:srgbClr val="444951"/>
                </a:solidFill>
                <a:latin typeface="Arial" panose="020B0604020202020204" pitchFamily="34" charset="0"/>
              </a:rPr>
              <a:t> before it breaks out upward to continue the trend.</a:t>
            </a:r>
            <a:endParaRPr lang="en-US" dirty="0"/>
          </a:p>
        </p:txBody>
      </p:sp>
      <p:sp>
        <p:nvSpPr>
          <p:cNvPr id="3" name="TextBox 2">
            <a:extLst>
              <a:ext uri="{FF2B5EF4-FFF2-40B4-BE49-F238E27FC236}">
                <a16:creationId xmlns:a16="http://schemas.microsoft.com/office/drawing/2014/main" id="{DC33B755-77C4-446F-8006-3B6C3784376C}"/>
              </a:ext>
            </a:extLst>
          </p:cNvPr>
          <p:cNvSpPr txBox="1"/>
          <p:nvPr/>
        </p:nvSpPr>
        <p:spPr>
          <a:xfrm>
            <a:off x="635777" y="854427"/>
            <a:ext cx="3432313" cy="369332"/>
          </a:xfrm>
          <a:prstGeom prst="rect">
            <a:avLst/>
          </a:prstGeom>
          <a:noFill/>
        </p:spPr>
        <p:txBody>
          <a:bodyPr wrap="square" rtlCol="0">
            <a:spAutoFit/>
          </a:bodyPr>
          <a:lstStyle/>
          <a:p>
            <a:r>
              <a:rPr lang="en-US" b="1" dirty="0">
                <a:solidFill>
                  <a:srgbClr val="0070C0"/>
                </a:solidFill>
              </a:rPr>
              <a:t>Bullish Rectangles</a:t>
            </a:r>
          </a:p>
        </p:txBody>
      </p:sp>
      <p:pic>
        <p:nvPicPr>
          <p:cNvPr id="9" name="Picture 8">
            <a:extLst>
              <a:ext uri="{FF2B5EF4-FFF2-40B4-BE49-F238E27FC236}">
                <a16:creationId xmlns:a16="http://schemas.microsoft.com/office/drawing/2014/main" id="{797C25D0-74CD-4156-898C-51D88863D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77" y="2515305"/>
            <a:ext cx="4836512" cy="2933700"/>
          </a:xfrm>
          <a:prstGeom prst="rect">
            <a:avLst/>
          </a:prstGeom>
        </p:spPr>
      </p:pic>
      <p:pic>
        <p:nvPicPr>
          <p:cNvPr id="11" name="Picture 10">
            <a:extLst>
              <a:ext uri="{FF2B5EF4-FFF2-40B4-BE49-F238E27FC236}">
                <a16:creationId xmlns:a16="http://schemas.microsoft.com/office/drawing/2014/main" id="{88B9DA27-F3AB-481F-9049-8EBB86EE8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234" y="1954837"/>
            <a:ext cx="4460522" cy="3641887"/>
          </a:xfrm>
          <a:prstGeom prst="rect">
            <a:avLst/>
          </a:prstGeom>
        </p:spPr>
      </p:pic>
      <p:sp>
        <p:nvSpPr>
          <p:cNvPr id="12" name="TextBox 11">
            <a:extLst>
              <a:ext uri="{FF2B5EF4-FFF2-40B4-BE49-F238E27FC236}">
                <a16:creationId xmlns:a16="http://schemas.microsoft.com/office/drawing/2014/main" id="{501E960A-C410-4808-A739-129BCD879C2B}"/>
              </a:ext>
            </a:extLst>
          </p:cNvPr>
          <p:cNvSpPr txBox="1"/>
          <p:nvPr/>
        </p:nvSpPr>
        <p:spPr>
          <a:xfrm>
            <a:off x="2585156" y="4829460"/>
            <a:ext cx="1140178" cy="276999"/>
          </a:xfrm>
          <a:prstGeom prst="rect">
            <a:avLst/>
          </a:prstGeom>
          <a:noFill/>
        </p:spPr>
        <p:txBody>
          <a:bodyPr wrap="square" rtlCol="0">
            <a:spAutoFit/>
          </a:bodyPr>
          <a:lstStyle/>
          <a:p>
            <a:r>
              <a:rPr lang="en-US" sz="1200" dirty="0"/>
              <a:t>uptrend</a:t>
            </a:r>
          </a:p>
        </p:txBody>
      </p:sp>
      <p:sp>
        <p:nvSpPr>
          <p:cNvPr id="14" name="TextBox 13">
            <a:extLst>
              <a:ext uri="{FF2B5EF4-FFF2-40B4-BE49-F238E27FC236}">
                <a16:creationId xmlns:a16="http://schemas.microsoft.com/office/drawing/2014/main" id="{45826B26-8D23-4A53-823D-1858DD9F418F}"/>
              </a:ext>
            </a:extLst>
          </p:cNvPr>
          <p:cNvSpPr txBox="1"/>
          <p:nvPr/>
        </p:nvSpPr>
        <p:spPr>
          <a:xfrm>
            <a:off x="4564945" y="3498782"/>
            <a:ext cx="1140178" cy="276999"/>
          </a:xfrm>
          <a:prstGeom prst="rect">
            <a:avLst/>
          </a:prstGeom>
          <a:noFill/>
        </p:spPr>
        <p:txBody>
          <a:bodyPr wrap="square" rtlCol="0">
            <a:spAutoFit/>
          </a:bodyPr>
          <a:lstStyle/>
          <a:p>
            <a:r>
              <a:rPr lang="en-US" sz="1200" dirty="0"/>
              <a:t>rectangle</a:t>
            </a:r>
          </a:p>
        </p:txBody>
      </p:sp>
      <p:sp>
        <p:nvSpPr>
          <p:cNvPr id="15" name="TextBox 14">
            <a:extLst>
              <a:ext uri="{FF2B5EF4-FFF2-40B4-BE49-F238E27FC236}">
                <a16:creationId xmlns:a16="http://schemas.microsoft.com/office/drawing/2014/main" id="{1CAE3911-AC11-49AD-A1BF-D3148B53EC48}"/>
              </a:ext>
            </a:extLst>
          </p:cNvPr>
          <p:cNvSpPr txBox="1"/>
          <p:nvPr/>
        </p:nvSpPr>
        <p:spPr>
          <a:xfrm>
            <a:off x="8261279" y="3429000"/>
            <a:ext cx="1140178" cy="461665"/>
          </a:xfrm>
          <a:prstGeom prst="rect">
            <a:avLst/>
          </a:prstGeom>
          <a:noFill/>
        </p:spPr>
        <p:txBody>
          <a:bodyPr wrap="square" rtlCol="0">
            <a:spAutoFit/>
          </a:bodyPr>
          <a:lstStyle/>
          <a:p>
            <a:r>
              <a:rPr lang="en-US" sz="1200" dirty="0"/>
              <a:t>Price breakout upwards.</a:t>
            </a:r>
          </a:p>
        </p:txBody>
      </p:sp>
    </p:spTree>
    <p:extLst>
      <p:ext uri="{BB962C8B-B14F-4D97-AF65-F5344CB8AC3E}">
        <p14:creationId xmlns:p14="http://schemas.microsoft.com/office/powerpoint/2010/main" val="193446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22E0AD-C6FE-45EE-82C4-F0AC8B98DF9A}"/>
              </a:ext>
            </a:extLst>
          </p:cNvPr>
          <p:cNvSpPr txBox="1"/>
          <p:nvPr/>
        </p:nvSpPr>
        <p:spPr>
          <a:xfrm>
            <a:off x="436173" y="803641"/>
            <a:ext cx="3432313" cy="369332"/>
          </a:xfrm>
          <a:prstGeom prst="rect">
            <a:avLst/>
          </a:prstGeom>
          <a:noFill/>
        </p:spPr>
        <p:txBody>
          <a:bodyPr wrap="square" rtlCol="0">
            <a:spAutoFit/>
          </a:bodyPr>
          <a:lstStyle/>
          <a:p>
            <a:r>
              <a:rPr lang="en-US" b="1" dirty="0">
                <a:solidFill>
                  <a:srgbClr val="0070C0"/>
                </a:solidFill>
              </a:rPr>
              <a:t>Bearish Rectangles</a:t>
            </a:r>
          </a:p>
        </p:txBody>
      </p:sp>
      <p:sp>
        <p:nvSpPr>
          <p:cNvPr id="3" name="Rectangle 2">
            <a:extLst>
              <a:ext uri="{FF2B5EF4-FFF2-40B4-BE49-F238E27FC236}">
                <a16:creationId xmlns:a16="http://schemas.microsoft.com/office/drawing/2014/main" id="{F17368EA-60D1-4973-BC27-19F71BA92CE6}"/>
              </a:ext>
            </a:extLst>
          </p:cNvPr>
          <p:cNvSpPr/>
          <p:nvPr/>
        </p:nvSpPr>
        <p:spPr>
          <a:xfrm>
            <a:off x="436173" y="1331771"/>
            <a:ext cx="9433913" cy="646331"/>
          </a:xfrm>
          <a:prstGeom prst="rect">
            <a:avLst/>
          </a:prstGeom>
        </p:spPr>
        <p:txBody>
          <a:bodyPr wrap="square">
            <a:spAutoFit/>
          </a:bodyPr>
          <a:lstStyle/>
          <a:p>
            <a:pPr algn="just"/>
            <a:r>
              <a:rPr lang="en-US" dirty="0">
                <a:solidFill>
                  <a:srgbClr val="444951"/>
                </a:solidFill>
                <a:latin typeface="Arial" panose="020B0604020202020204" pitchFamily="34" charset="0"/>
              </a:rPr>
              <a:t>A bearish rectangle is the </a:t>
            </a:r>
            <a:r>
              <a:rPr lang="en-US" dirty="0">
                <a:solidFill>
                  <a:srgbClr val="0070C0"/>
                </a:solidFill>
                <a:latin typeface="Arial" panose="020B0604020202020204" pitchFamily="34" charset="0"/>
              </a:rPr>
              <a:t>inverse condition </a:t>
            </a:r>
            <a:r>
              <a:rPr lang="en-US" dirty="0">
                <a:solidFill>
                  <a:srgbClr val="444951"/>
                </a:solidFill>
                <a:latin typeface="Arial" panose="020B0604020202020204" pitchFamily="34" charset="0"/>
              </a:rPr>
              <a:t>of the bullish rectangle. It is formed when price consolidates for a while during a downtrend before taking its breakout, downwards.</a:t>
            </a:r>
            <a:endParaRPr lang="en-US" dirty="0"/>
          </a:p>
        </p:txBody>
      </p:sp>
      <p:pic>
        <p:nvPicPr>
          <p:cNvPr id="4" name="Picture 3">
            <a:extLst>
              <a:ext uri="{FF2B5EF4-FFF2-40B4-BE49-F238E27FC236}">
                <a16:creationId xmlns:a16="http://schemas.microsoft.com/office/drawing/2014/main" id="{555CD7BB-FFB7-4E28-AC5F-6E9F1DF0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23602"/>
            <a:ext cx="4128136" cy="3184977"/>
          </a:xfrm>
          <a:prstGeom prst="rect">
            <a:avLst/>
          </a:prstGeom>
        </p:spPr>
      </p:pic>
      <p:pic>
        <p:nvPicPr>
          <p:cNvPr id="6" name="Picture 5">
            <a:extLst>
              <a:ext uri="{FF2B5EF4-FFF2-40B4-BE49-F238E27FC236}">
                <a16:creationId xmlns:a16="http://schemas.microsoft.com/office/drawing/2014/main" id="{5DFC53DF-BAD1-49D8-AC26-8341B52F8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65" y="2276112"/>
            <a:ext cx="4308758" cy="2603787"/>
          </a:xfrm>
          <a:prstGeom prst="rect">
            <a:avLst/>
          </a:prstGeom>
        </p:spPr>
      </p:pic>
      <p:sp>
        <p:nvSpPr>
          <p:cNvPr id="7" name="TextBox 6">
            <a:extLst>
              <a:ext uri="{FF2B5EF4-FFF2-40B4-BE49-F238E27FC236}">
                <a16:creationId xmlns:a16="http://schemas.microsoft.com/office/drawing/2014/main" id="{6D56B983-06E1-46CF-8BBB-67B5B6EE9029}"/>
              </a:ext>
            </a:extLst>
          </p:cNvPr>
          <p:cNvSpPr txBox="1"/>
          <p:nvPr/>
        </p:nvSpPr>
        <p:spPr>
          <a:xfrm>
            <a:off x="1699082" y="2718437"/>
            <a:ext cx="1140178" cy="276999"/>
          </a:xfrm>
          <a:prstGeom prst="rect">
            <a:avLst/>
          </a:prstGeom>
          <a:noFill/>
        </p:spPr>
        <p:txBody>
          <a:bodyPr wrap="square" rtlCol="0">
            <a:spAutoFit/>
          </a:bodyPr>
          <a:lstStyle/>
          <a:p>
            <a:r>
              <a:rPr lang="en-US" sz="1200" dirty="0"/>
              <a:t>Downtrend</a:t>
            </a:r>
          </a:p>
        </p:txBody>
      </p:sp>
      <p:sp>
        <p:nvSpPr>
          <p:cNvPr id="8" name="TextBox 7">
            <a:extLst>
              <a:ext uri="{FF2B5EF4-FFF2-40B4-BE49-F238E27FC236}">
                <a16:creationId xmlns:a16="http://schemas.microsoft.com/office/drawing/2014/main" id="{E1EEE49D-F638-4011-8E3B-560F0AC496AB}"/>
              </a:ext>
            </a:extLst>
          </p:cNvPr>
          <p:cNvSpPr txBox="1"/>
          <p:nvPr/>
        </p:nvSpPr>
        <p:spPr>
          <a:xfrm>
            <a:off x="3774572" y="3739092"/>
            <a:ext cx="1140178" cy="276999"/>
          </a:xfrm>
          <a:prstGeom prst="rect">
            <a:avLst/>
          </a:prstGeom>
          <a:noFill/>
        </p:spPr>
        <p:txBody>
          <a:bodyPr wrap="square" rtlCol="0">
            <a:spAutoFit/>
          </a:bodyPr>
          <a:lstStyle/>
          <a:p>
            <a:r>
              <a:rPr lang="en-US" sz="1200" dirty="0"/>
              <a:t>Rectangle</a:t>
            </a:r>
          </a:p>
        </p:txBody>
      </p:sp>
      <p:sp>
        <p:nvSpPr>
          <p:cNvPr id="9" name="TextBox 8">
            <a:extLst>
              <a:ext uri="{FF2B5EF4-FFF2-40B4-BE49-F238E27FC236}">
                <a16:creationId xmlns:a16="http://schemas.microsoft.com/office/drawing/2014/main" id="{AF0662DC-F6F6-4E3F-88BF-093678745862}"/>
              </a:ext>
            </a:extLst>
          </p:cNvPr>
          <p:cNvSpPr txBox="1"/>
          <p:nvPr/>
        </p:nvSpPr>
        <p:spPr>
          <a:xfrm>
            <a:off x="7608711" y="4320678"/>
            <a:ext cx="1625601" cy="461665"/>
          </a:xfrm>
          <a:prstGeom prst="rect">
            <a:avLst/>
          </a:prstGeom>
          <a:noFill/>
        </p:spPr>
        <p:txBody>
          <a:bodyPr wrap="square" rtlCol="0">
            <a:spAutoFit/>
          </a:bodyPr>
          <a:lstStyle/>
          <a:p>
            <a:r>
              <a:rPr lang="en-US" sz="1200" dirty="0"/>
              <a:t>Price breaks out downwards</a:t>
            </a:r>
          </a:p>
        </p:txBody>
      </p:sp>
    </p:spTree>
    <p:extLst>
      <p:ext uri="{BB962C8B-B14F-4D97-AF65-F5344CB8AC3E}">
        <p14:creationId xmlns:p14="http://schemas.microsoft.com/office/powerpoint/2010/main" val="68074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48BAE3-88E7-44D4-8202-F36FF50A8A1D}"/>
              </a:ext>
            </a:extLst>
          </p:cNvPr>
          <p:cNvSpPr/>
          <p:nvPr/>
        </p:nvSpPr>
        <p:spPr>
          <a:xfrm>
            <a:off x="553156" y="1688871"/>
            <a:ext cx="6096000" cy="923330"/>
          </a:xfrm>
          <a:prstGeom prst="rect">
            <a:avLst/>
          </a:prstGeom>
        </p:spPr>
        <p:txBody>
          <a:bodyPr wrap="square">
            <a:spAutoFit/>
          </a:bodyPr>
          <a:lstStyle/>
          <a:p>
            <a:pPr algn="just"/>
            <a:r>
              <a:rPr lang="en-US" dirty="0">
                <a:solidFill>
                  <a:srgbClr val="444951"/>
                </a:solidFill>
                <a:latin typeface="Arial" panose="020B0604020202020204" pitchFamily="34" charset="0"/>
              </a:rPr>
              <a:t>After a big move, buyers or sellers usually pause to catch their breath before taking the pair further in the same direction.</a:t>
            </a:r>
            <a:endParaRPr lang="en-US" dirty="0"/>
          </a:p>
        </p:txBody>
      </p:sp>
      <p:sp>
        <p:nvSpPr>
          <p:cNvPr id="3" name="Rectangle 2">
            <a:extLst>
              <a:ext uri="{FF2B5EF4-FFF2-40B4-BE49-F238E27FC236}">
                <a16:creationId xmlns:a16="http://schemas.microsoft.com/office/drawing/2014/main" id="{C9C9C338-1617-4DD4-A857-5D6F0AC28636}"/>
              </a:ext>
            </a:extLst>
          </p:cNvPr>
          <p:cNvSpPr/>
          <p:nvPr/>
        </p:nvSpPr>
        <p:spPr>
          <a:xfrm>
            <a:off x="553156" y="2895712"/>
            <a:ext cx="6096000" cy="923330"/>
          </a:xfrm>
          <a:prstGeom prst="rect">
            <a:avLst/>
          </a:prstGeom>
        </p:spPr>
        <p:txBody>
          <a:bodyPr>
            <a:spAutoFit/>
          </a:bodyPr>
          <a:lstStyle/>
          <a:p>
            <a:pPr algn="just"/>
            <a:r>
              <a:rPr lang="en-US" dirty="0">
                <a:solidFill>
                  <a:srgbClr val="444951"/>
                </a:solidFill>
                <a:latin typeface="Arial" panose="020B0604020202020204" pitchFamily="34" charset="0"/>
              </a:rPr>
              <a:t>Because of this, the price usually consolidates and forms a tiny symmetrical triangle </a:t>
            </a:r>
            <a:r>
              <a:rPr lang="en-US" dirty="0">
                <a:solidFill>
                  <a:srgbClr val="0070C0"/>
                </a:solidFill>
                <a:latin typeface="Arial" panose="020B0604020202020204" pitchFamily="34" charset="0"/>
              </a:rPr>
              <a:t>(symmetry is with the support and resistance lines )</a:t>
            </a:r>
            <a:r>
              <a:rPr lang="en-US" dirty="0">
                <a:solidFill>
                  <a:srgbClr val="444951"/>
                </a:solidFill>
                <a:latin typeface="Arial" panose="020B0604020202020204" pitchFamily="34" charset="0"/>
              </a:rPr>
              <a:t>, which is called a pennant.</a:t>
            </a:r>
            <a:endParaRPr lang="en-US" dirty="0"/>
          </a:p>
        </p:txBody>
      </p:sp>
      <p:sp>
        <p:nvSpPr>
          <p:cNvPr id="4" name="TextBox 3">
            <a:extLst>
              <a:ext uri="{FF2B5EF4-FFF2-40B4-BE49-F238E27FC236}">
                <a16:creationId xmlns:a16="http://schemas.microsoft.com/office/drawing/2014/main" id="{8E93D3FE-2797-4A9D-9182-1B104C5DC43B}"/>
              </a:ext>
            </a:extLst>
          </p:cNvPr>
          <p:cNvSpPr txBox="1"/>
          <p:nvPr/>
        </p:nvSpPr>
        <p:spPr>
          <a:xfrm>
            <a:off x="553156" y="985107"/>
            <a:ext cx="1388533" cy="369332"/>
          </a:xfrm>
          <a:prstGeom prst="rect">
            <a:avLst/>
          </a:prstGeom>
          <a:noFill/>
        </p:spPr>
        <p:txBody>
          <a:bodyPr wrap="square" rtlCol="0">
            <a:spAutoFit/>
          </a:bodyPr>
          <a:lstStyle/>
          <a:p>
            <a:r>
              <a:rPr lang="en-US" b="1" dirty="0">
                <a:solidFill>
                  <a:srgbClr val="0070C0"/>
                </a:solidFill>
              </a:rPr>
              <a:t>Pennants</a:t>
            </a:r>
          </a:p>
        </p:txBody>
      </p:sp>
      <p:sp>
        <p:nvSpPr>
          <p:cNvPr id="5" name="Rectangle 4">
            <a:extLst>
              <a:ext uri="{FF2B5EF4-FFF2-40B4-BE49-F238E27FC236}">
                <a16:creationId xmlns:a16="http://schemas.microsoft.com/office/drawing/2014/main" id="{EA58C01C-8DE5-4491-A5B1-866EA7C8D9A5}"/>
              </a:ext>
            </a:extLst>
          </p:cNvPr>
          <p:cNvSpPr/>
          <p:nvPr/>
        </p:nvSpPr>
        <p:spPr>
          <a:xfrm>
            <a:off x="553156" y="4239176"/>
            <a:ext cx="6096000" cy="1200329"/>
          </a:xfrm>
          <a:prstGeom prst="rect">
            <a:avLst/>
          </a:prstGeom>
        </p:spPr>
        <p:txBody>
          <a:bodyPr wrap="square">
            <a:spAutoFit/>
          </a:bodyPr>
          <a:lstStyle/>
          <a:p>
            <a:pPr algn="just"/>
            <a:r>
              <a:rPr lang="en-US" dirty="0">
                <a:solidFill>
                  <a:srgbClr val="444951"/>
                </a:solidFill>
                <a:latin typeface="Arial" panose="020B0604020202020204" pitchFamily="34" charset="0"/>
              </a:rPr>
              <a:t>More buyers or sellers usually decide to jump in on the strong move while the price is still consolidating, this forces price to bust out of the pennant formation on either directions of the market.</a:t>
            </a:r>
            <a:endParaRPr lang="en-US" dirty="0"/>
          </a:p>
        </p:txBody>
      </p:sp>
      <p:pic>
        <p:nvPicPr>
          <p:cNvPr id="7" name="Picture 6">
            <a:extLst>
              <a:ext uri="{FF2B5EF4-FFF2-40B4-BE49-F238E27FC236}">
                <a16:creationId xmlns:a16="http://schemas.microsoft.com/office/drawing/2014/main" id="{A519C2DE-F339-4B55-8DA0-CE3DDE764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545" y="1169773"/>
            <a:ext cx="4171233" cy="3382081"/>
          </a:xfrm>
          <a:prstGeom prst="rect">
            <a:avLst/>
          </a:prstGeom>
        </p:spPr>
      </p:pic>
      <p:cxnSp>
        <p:nvCxnSpPr>
          <p:cNvPr id="9" name="Straight Connector 8">
            <a:extLst>
              <a:ext uri="{FF2B5EF4-FFF2-40B4-BE49-F238E27FC236}">
                <a16:creationId xmlns:a16="http://schemas.microsoft.com/office/drawing/2014/main" id="{5A2C0F42-2A2B-48C2-9EB0-8DE096912EE6}"/>
              </a:ext>
            </a:extLst>
          </p:cNvPr>
          <p:cNvCxnSpPr>
            <a:cxnSpLocks/>
          </p:cNvCxnSpPr>
          <p:nvPr/>
        </p:nvCxnSpPr>
        <p:spPr>
          <a:xfrm>
            <a:off x="7653867" y="1389338"/>
            <a:ext cx="3747911" cy="203966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C62539-4491-4D7B-B737-182518C10581}"/>
              </a:ext>
            </a:extLst>
          </p:cNvPr>
          <p:cNvCxnSpPr>
            <a:cxnSpLocks/>
          </p:cNvCxnSpPr>
          <p:nvPr/>
        </p:nvCxnSpPr>
        <p:spPr>
          <a:xfrm flipV="1">
            <a:off x="7377278" y="3127022"/>
            <a:ext cx="4261566" cy="4499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4B85F52-C253-4273-808A-53E4E1B2D35F}"/>
              </a:ext>
            </a:extLst>
          </p:cNvPr>
          <p:cNvSpPr txBox="1"/>
          <p:nvPr/>
        </p:nvSpPr>
        <p:spPr>
          <a:xfrm rot="1776689">
            <a:off x="8937982" y="2071822"/>
            <a:ext cx="1230489" cy="276999"/>
          </a:xfrm>
          <a:prstGeom prst="rect">
            <a:avLst/>
          </a:prstGeom>
          <a:noFill/>
        </p:spPr>
        <p:txBody>
          <a:bodyPr wrap="square" rtlCol="0">
            <a:spAutoFit/>
          </a:bodyPr>
          <a:lstStyle/>
          <a:p>
            <a:r>
              <a:rPr lang="en-US" sz="1200" dirty="0"/>
              <a:t>Support Line</a:t>
            </a:r>
          </a:p>
        </p:txBody>
      </p:sp>
      <p:sp>
        <p:nvSpPr>
          <p:cNvPr id="23" name="TextBox 22">
            <a:extLst>
              <a:ext uri="{FF2B5EF4-FFF2-40B4-BE49-F238E27FC236}">
                <a16:creationId xmlns:a16="http://schemas.microsoft.com/office/drawing/2014/main" id="{FEDB770D-29C6-48AB-A9D6-3C0EC901C2A8}"/>
              </a:ext>
            </a:extLst>
          </p:cNvPr>
          <p:cNvSpPr txBox="1"/>
          <p:nvPr/>
        </p:nvSpPr>
        <p:spPr>
          <a:xfrm rot="21184055">
            <a:off x="9048044" y="3364467"/>
            <a:ext cx="1230489" cy="276999"/>
          </a:xfrm>
          <a:prstGeom prst="rect">
            <a:avLst/>
          </a:prstGeom>
          <a:noFill/>
        </p:spPr>
        <p:txBody>
          <a:bodyPr wrap="square" rtlCol="0">
            <a:spAutoFit/>
          </a:bodyPr>
          <a:lstStyle/>
          <a:p>
            <a:r>
              <a:rPr lang="en-US" sz="1200" dirty="0"/>
              <a:t>resistance Line</a:t>
            </a:r>
          </a:p>
        </p:txBody>
      </p:sp>
    </p:spTree>
    <p:extLst>
      <p:ext uri="{BB962C8B-B14F-4D97-AF65-F5344CB8AC3E}">
        <p14:creationId xmlns:p14="http://schemas.microsoft.com/office/powerpoint/2010/main" val="371205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D1700-F73C-4C4E-B166-77E32E2C2C8C}"/>
              </a:ext>
            </a:extLst>
          </p:cNvPr>
          <p:cNvSpPr txBox="1"/>
          <p:nvPr/>
        </p:nvSpPr>
        <p:spPr>
          <a:xfrm>
            <a:off x="654755" y="743300"/>
            <a:ext cx="1828801" cy="369332"/>
          </a:xfrm>
          <a:prstGeom prst="rect">
            <a:avLst/>
          </a:prstGeom>
          <a:noFill/>
        </p:spPr>
        <p:txBody>
          <a:bodyPr wrap="square" rtlCol="0">
            <a:spAutoFit/>
          </a:bodyPr>
          <a:lstStyle/>
          <a:p>
            <a:r>
              <a:rPr lang="en-US" b="1" dirty="0">
                <a:solidFill>
                  <a:srgbClr val="0070C0"/>
                </a:solidFill>
              </a:rPr>
              <a:t>Bullish Pennants</a:t>
            </a:r>
          </a:p>
        </p:txBody>
      </p:sp>
      <p:sp>
        <p:nvSpPr>
          <p:cNvPr id="3" name="Rectangle 2">
            <a:extLst>
              <a:ext uri="{FF2B5EF4-FFF2-40B4-BE49-F238E27FC236}">
                <a16:creationId xmlns:a16="http://schemas.microsoft.com/office/drawing/2014/main" id="{72FAA2E8-DF44-47C4-84F5-D7619AAC078A}"/>
              </a:ext>
            </a:extLst>
          </p:cNvPr>
          <p:cNvSpPr/>
          <p:nvPr/>
        </p:nvSpPr>
        <p:spPr>
          <a:xfrm>
            <a:off x="654755" y="1273418"/>
            <a:ext cx="6792706" cy="646331"/>
          </a:xfrm>
          <a:prstGeom prst="rect">
            <a:avLst/>
          </a:prstGeom>
        </p:spPr>
        <p:txBody>
          <a:bodyPr wrap="square">
            <a:spAutoFit/>
          </a:bodyPr>
          <a:lstStyle/>
          <a:p>
            <a:pPr algn="just"/>
            <a:r>
              <a:rPr lang="en-US" dirty="0">
                <a:solidFill>
                  <a:srgbClr val="444951"/>
                </a:solidFill>
                <a:latin typeface="Arial" panose="020B0604020202020204" pitchFamily="34" charset="0"/>
              </a:rPr>
              <a:t>In this example, the price made a sharp vertical climb before taking a brief consolidation.</a:t>
            </a:r>
            <a:endParaRPr lang="en-US" dirty="0"/>
          </a:p>
        </p:txBody>
      </p:sp>
      <p:sp>
        <p:nvSpPr>
          <p:cNvPr id="4" name="Rectangle 3">
            <a:extLst>
              <a:ext uri="{FF2B5EF4-FFF2-40B4-BE49-F238E27FC236}">
                <a16:creationId xmlns:a16="http://schemas.microsoft.com/office/drawing/2014/main" id="{AD9A1A2C-A556-4B7E-8571-97CAEBAFF386}"/>
              </a:ext>
            </a:extLst>
          </p:cNvPr>
          <p:cNvSpPr/>
          <p:nvPr/>
        </p:nvSpPr>
        <p:spPr>
          <a:xfrm>
            <a:off x="654755" y="2036632"/>
            <a:ext cx="6911168" cy="923330"/>
          </a:xfrm>
          <a:prstGeom prst="rect">
            <a:avLst/>
          </a:prstGeom>
        </p:spPr>
        <p:txBody>
          <a:bodyPr wrap="square">
            <a:spAutoFit/>
          </a:bodyPr>
          <a:lstStyle/>
          <a:p>
            <a:r>
              <a:rPr lang="en-US" dirty="0">
                <a:solidFill>
                  <a:srgbClr val="444951"/>
                </a:solidFill>
                <a:latin typeface="Arial" panose="020B0604020202020204" pitchFamily="34" charset="0"/>
              </a:rPr>
              <a:t>Afterwards, the price broke out upwards to continue the bull trend.</a:t>
            </a:r>
          </a:p>
          <a:p>
            <a:br>
              <a:rPr lang="en-US" dirty="0">
                <a:solidFill>
                  <a:srgbClr val="444951"/>
                </a:solidFill>
                <a:latin typeface="Arial" panose="020B0604020202020204" pitchFamily="34" charset="0"/>
              </a:rPr>
            </a:br>
            <a:endParaRPr lang="en-US" dirty="0"/>
          </a:p>
        </p:txBody>
      </p:sp>
      <p:pic>
        <p:nvPicPr>
          <p:cNvPr id="6" name="Picture 5">
            <a:extLst>
              <a:ext uri="{FF2B5EF4-FFF2-40B4-BE49-F238E27FC236}">
                <a16:creationId xmlns:a16="http://schemas.microsoft.com/office/drawing/2014/main" id="{1FEDC060-39DB-4B61-A62A-2845BB230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60" y="2498297"/>
            <a:ext cx="3216842" cy="3418235"/>
          </a:xfrm>
          <a:prstGeom prst="rect">
            <a:avLst/>
          </a:prstGeom>
        </p:spPr>
      </p:pic>
      <p:pic>
        <p:nvPicPr>
          <p:cNvPr id="8" name="Picture 7">
            <a:extLst>
              <a:ext uri="{FF2B5EF4-FFF2-40B4-BE49-F238E27FC236}">
                <a16:creationId xmlns:a16="http://schemas.microsoft.com/office/drawing/2014/main" id="{2FE9F76F-0F0B-4644-97C2-635D3768E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49" y="2269429"/>
            <a:ext cx="3000375" cy="3418235"/>
          </a:xfrm>
          <a:prstGeom prst="rect">
            <a:avLst/>
          </a:prstGeom>
        </p:spPr>
      </p:pic>
      <p:sp>
        <p:nvSpPr>
          <p:cNvPr id="9" name="TextBox 8">
            <a:extLst>
              <a:ext uri="{FF2B5EF4-FFF2-40B4-BE49-F238E27FC236}">
                <a16:creationId xmlns:a16="http://schemas.microsoft.com/office/drawing/2014/main" id="{F8C6D5E1-7465-4D3F-890C-AE1A3785AB72}"/>
              </a:ext>
            </a:extLst>
          </p:cNvPr>
          <p:cNvSpPr txBox="1"/>
          <p:nvPr/>
        </p:nvSpPr>
        <p:spPr>
          <a:xfrm>
            <a:off x="2396822" y="4651576"/>
            <a:ext cx="1659467" cy="276999"/>
          </a:xfrm>
          <a:prstGeom prst="rect">
            <a:avLst/>
          </a:prstGeom>
          <a:noFill/>
        </p:spPr>
        <p:txBody>
          <a:bodyPr wrap="square" rtlCol="0">
            <a:spAutoFit/>
          </a:bodyPr>
          <a:lstStyle/>
          <a:p>
            <a:r>
              <a:rPr lang="en-US" sz="1200" dirty="0"/>
              <a:t>Uptrend</a:t>
            </a:r>
          </a:p>
        </p:txBody>
      </p:sp>
      <p:sp>
        <p:nvSpPr>
          <p:cNvPr id="11" name="TextBox 10">
            <a:extLst>
              <a:ext uri="{FF2B5EF4-FFF2-40B4-BE49-F238E27FC236}">
                <a16:creationId xmlns:a16="http://schemas.microsoft.com/office/drawing/2014/main" id="{77F659D6-801B-4924-8446-8A70E363ED58}"/>
              </a:ext>
            </a:extLst>
          </p:cNvPr>
          <p:cNvSpPr txBox="1"/>
          <p:nvPr/>
        </p:nvSpPr>
        <p:spPr>
          <a:xfrm>
            <a:off x="9106928" y="4651576"/>
            <a:ext cx="1659467" cy="276999"/>
          </a:xfrm>
          <a:prstGeom prst="rect">
            <a:avLst/>
          </a:prstGeom>
          <a:noFill/>
        </p:spPr>
        <p:txBody>
          <a:bodyPr wrap="square" rtlCol="0">
            <a:spAutoFit/>
          </a:bodyPr>
          <a:lstStyle/>
          <a:p>
            <a:r>
              <a:rPr lang="en-US" sz="1200" dirty="0"/>
              <a:t>Uptrend</a:t>
            </a:r>
          </a:p>
        </p:txBody>
      </p:sp>
      <p:sp>
        <p:nvSpPr>
          <p:cNvPr id="12" name="TextBox 11">
            <a:extLst>
              <a:ext uri="{FF2B5EF4-FFF2-40B4-BE49-F238E27FC236}">
                <a16:creationId xmlns:a16="http://schemas.microsoft.com/office/drawing/2014/main" id="{25894342-2DDE-4C49-83B5-A5FEB5CADAEE}"/>
              </a:ext>
            </a:extLst>
          </p:cNvPr>
          <p:cNvSpPr txBox="1"/>
          <p:nvPr/>
        </p:nvSpPr>
        <p:spPr>
          <a:xfrm>
            <a:off x="4257821" y="3908314"/>
            <a:ext cx="1659467" cy="276999"/>
          </a:xfrm>
          <a:prstGeom prst="rect">
            <a:avLst/>
          </a:prstGeom>
          <a:noFill/>
        </p:spPr>
        <p:txBody>
          <a:bodyPr wrap="square" rtlCol="0">
            <a:spAutoFit/>
          </a:bodyPr>
          <a:lstStyle/>
          <a:p>
            <a:r>
              <a:rPr lang="en-US" sz="1200" dirty="0"/>
              <a:t>Consolidation</a:t>
            </a:r>
          </a:p>
        </p:txBody>
      </p:sp>
      <p:sp>
        <p:nvSpPr>
          <p:cNvPr id="13" name="TextBox 12">
            <a:extLst>
              <a:ext uri="{FF2B5EF4-FFF2-40B4-BE49-F238E27FC236}">
                <a16:creationId xmlns:a16="http://schemas.microsoft.com/office/drawing/2014/main" id="{B2284B44-F69B-4485-8514-F4F1DB248956}"/>
              </a:ext>
            </a:extLst>
          </p:cNvPr>
          <p:cNvSpPr txBox="1"/>
          <p:nvPr/>
        </p:nvSpPr>
        <p:spPr>
          <a:xfrm>
            <a:off x="7447461" y="3092628"/>
            <a:ext cx="1659467" cy="276999"/>
          </a:xfrm>
          <a:prstGeom prst="rect">
            <a:avLst/>
          </a:prstGeom>
          <a:noFill/>
        </p:spPr>
        <p:txBody>
          <a:bodyPr wrap="square" rtlCol="0">
            <a:spAutoFit/>
          </a:bodyPr>
          <a:lstStyle/>
          <a:p>
            <a:r>
              <a:rPr lang="en-US" sz="1200" dirty="0"/>
              <a:t>Uptrend continues</a:t>
            </a:r>
          </a:p>
        </p:txBody>
      </p:sp>
      <p:sp>
        <p:nvSpPr>
          <p:cNvPr id="14" name="Oval 13">
            <a:extLst>
              <a:ext uri="{FF2B5EF4-FFF2-40B4-BE49-F238E27FC236}">
                <a16:creationId xmlns:a16="http://schemas.microsoft.com/office/drawing/2014/main" id="{B8EF08C2-05A3-40D9-B562-90773D3073F1}"/>
              </a:ext>
            </a:extLst>
          </p:cNvPr>
          <p:cNvSpPr/>
          <p:nvPr/>
        </p:nvSpPr>
        <p:spPr>
          <a:xfrm>
            <a:off x="2396822" y="3448213"/>
            <a:ext cx="2159107" cy="507831"/>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0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7EC7BE-6430-4D7D-9794-9C53B1883B42}"/>
              </a:ext>
            </a:extLst>
          </p:cNvPr>
          <p:cNvSpPr txBox="1"/>
          <p:nvPr/>
        </p:nvSpPr>
        <p:spPr>
          <a:xfrm>
            <a:off x="525855" y="509972"/>
            <a:ext cx="1955409" cy="369332"/>
          </a:xfrm>
          <a:prstGeom prst="rect">
            <a:avLst/>
          </a:prstGeom>
          <a:noFill/>
        </p:spPr>
        <p:txBody>
          <a:bodyPr wrap="square" rtlCol="0">
            <a:spAutoFit/>
          </a:bodyPr>
          <a:lstStyle/>
          <a:p>
            <a:r>
              <a:rPr lang="en-US" b="1" dirty="0">
                <a:solidFill>
                  <a:srgbClr val="0070C0"/>
                </a:solidFill>
              </a:rPr>
              <a:t>Bearish Pennants</a:t>
            </a:r>
          </a:p>
        </p:txBody>
      </p:sp>
      <p:pic>
        <p:nvPicPr>
          <p:cNvPr id="4" name="Picture 3">
            <a:extLst>
              <a:ext uri="{FF2B5EF4-FFF2-40B4-BE49-F238E27FC236}">
                <a16:creationId xmlns:a16="http://schemas.microsoft.com/office/drawing/2014/main" id="{C040C2A6-38BF-4621-BB65-3C59A9DAB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356" y="2663470"/>
            <a:ext cx="3699803" cy="3732837"/>
          </a:xfrm>
          <a:prstGeom prst="rect">
            <a:avLst/>
          </a:prstGeom>
        </p:spPr>
      </p:pic>
      <p:pic>
        <p:nvPicPr>
          <p:cNvPr id="6" name="Picture 5">
            <a:extLst>
              <a:ext uri="{FF2B5EF4-FFF2-40B4-BE49-F238E27FC236}">
                <a16:creationId xmlns:a16="http://schemas.microsoft.com/office/drawing/2014/main" id="{D1C4A453-6521-457D-915B-9F1254511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574" y="488558"/>
            <a:ext cx="3157310" cy="2801942"/>
          </a:xfrm>
          <a:prstGeom prst="rect">
            <a:avLst/>
          </a:prstGeom>
        </p:spPr>
      </p:pic>
      <p:sp>
        <p:nvSpPr>
          <p:cNvPr id="7" name="TextBox 6">
            <a:extLst>
              <a:ext uri="{FF2B5EF4-FFF2-40B4-BE49-F238E27FC236}">
                <a16:creationId xmlns:a16="http://schemas.microsoft.com/office/drawing/2014/main" id="{E7EE15FF-4467-4F33-991C-D8800112C6B0}"/>
              </a:ext>
            </a:extLst>
          </p:cNvPr>
          <p:cNvSpPr txBox="1"/>
          <p:nvPr/>
        </p:nvSpPr>
        <p:spPr>
          <a:xfrm>
            <a:off x="9411724" y="998280"/>
            <a:ext cx="1041009" cy="276999"/>
          </a:xfrm>
          <a:prstGeom prst="rect">
            <a:avLst/>
          </a:prstGeom>
          <a:noFill/>
        </p:spPr>
        <p:txBody>
          <a:bodyPr wrap="square" rtlCol="0">
            <a:spAutoFit/>
          </a:bodyPr>
          <a:lstStyle/>
          <a:p>
            <a:r>
              <a:rPr lang="en-US" sz="1200" dirty="0"/>
              <a:t>downtrend</a:t>
            </a:r>
          </a:p>
        </p:txBody>
      </p:sp>
      <p:sp>
        <p:nvSpPr>
          <p:cNvPr id="9" name="TextBox 8">
            <a:extLst>
              <a:ext uri="{FF2B5EF4-FFF2-40B4-BE49-F238E27FC236}">
                <a16:creationId xmlns:a16="http://schemas.microsoft.com/office/drawing/2014/main" id="{932A9A1E-ABAA-4C39-A8B0-EF7BAB2CC4CB}"/>
              </a:ext>
            </a:extLst>
          </p:cNvPr>
          <p:cNvSpPr txBox="1"/>
          <p:nvPr/>
        </p:nvSpPr>
        <p:spPr>
          <a:xfrm>
            <a:off x="10244781" y="2706316"/>
            <a:ext cx="1452489" cy="276999"/>
          </a:xfrm>
          <a:prstGeom prst="rect">
            <a:avLst/>
          </a:prstGeom>
          <a:noFill/>
        </p:spPr>
        <p:txBody>
          <a:bodyPr wrap="square" rtlCol="0">
            <a:spAutoFit/>
          </a:bodyPr>
          <a:lstStyle/>
          <a:p>
            <a:r>
              <a:rPr lang="en-US" sz="1200" dirty="0"/>
              <a:t>Brief consolidation</a:t>
            </a:r>
          </a:p>
        </p:txBody>
      </p:sp>
      <p:sp>
        <p:nvSpPr>
          <p:cNvPr id="10" name="TextBox 9">
            <a:extLst>
              <a:ext uri="{FF2B5EF4-FFF2-40B4-BE49-F238E27FC236}">
                <a16:creationId xmlns:a16="http://schemas.microsoft.com/office/drawing/2014/main" id="{36AEB2A2-CDA1-42E5-99C0-72D698332896}"/>
              </a:ext>
            </a:extLst>
          </p:cNvPr>
          <p:cNvSpPr txBox="1"/>
          <p:nvPr/>
        </p:nvSpPr>
        <p:spPr>
          <a:xfrm>
            <a:off x="9199616" y="3429000"/>
            <a:ext cx="1041009" cy="276999"/>
          </a:xfrm>
          <a:prstGeom prst="rect">
            <a:avLst/>
          </a:prstGeom>
          <a:noFill/>
        </p:spPr>
        <p:txBody>
          <a:bodyPr wrap="square" rtlCol="0">
            <a:spAutoFit/>
          </a:bodyPr>
          <a:lstStyle/>
          <a:p>
            <a:r>
              <a:rPr lang="en-US" sz="1200" dirty="0"/>
              <a:t>downtrend</a:t>
            </a:r>
          </a:p>
        </p:txBody>
      </p:sp>
      <p:sp>
        <p:nvSpPr>
          <p:cNvPr id="11" name="TextBox 10">
            <a:extLst>
              <a:ext uri="{FF2B5EF4-FFF2-40B4-BE49-F238E27FC236}">
                <a16:creationId xmlns:a16="http://schemas.microsoft.com/office/drawing/2014/main" id="{24566A7A-29E9-487E-ACB0-D4F2750B954C}"/>
              </a:ext>
            </a:extLst>
          </p:cNvPr>
          <p:cNvSpPr txBox="1"/>
          <p:nvPr/>
        </p:nvSpPr>
        <p:spPr>
          <a:xfrm>
            <a:off x="7758184" y="5082359"/>
            <a:ext cx="1653540" cy="276999"/>
          </a:xfrm>
          <a:prstGeom prst="rect">
            <a:avLst/>
          </a:prstGeom>
          <a:noFill/>
        </p:spPr>
        <p:txBody>
          <a:bodyPr wrap="square" rtlCol="0">
            <a:spAutoFit/>
          </a:bodyPr>
          <a:lstStyle/>
          <a:p>
            <a:r>
              <a:rPr lang="en-US" sz="1200" dirty="0"/>
              <a:t>Downtrend  continues</a:t>
            </a:r>
          </a:p>
        </p:txBody>
      </p:sp>
      <p:sp>
        <p:nvSpPr>
          <p:cNvPr id="12" name="Oval 11">
            <a:extLst>
              <a:ext uri="{FF2B5EF4-FFF2-40B4-BE49-F238E27FC236}">
                <a16:creationId xmlns:a16="http://schemas.microsoft.com/office/drawing/2014/main" id="{A1B44D57-10D3-4797-87B3-00DD4426C0F9}"/>
              </a:ext>
            </a:extLst>
          </p:cNvPr>
          <p:cNvSpPr/>
          <p:nvPr/>
        </p:nvSpPr>
        <p:spPr>
          <a:xfrm>
            <a:off x="9565621" y="2210079"/>
            <a:ext cx="1433538" cy="418876"/>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3DA9BCC-2988-42F6-BFB8-4904116AD582}"/>
              </a:ext>
            </a:extLst>
          </p:cNvPr>
          <p:cNvSpPr/>
          <p:nvPr/>
        </p:nvSpPr>
        <p:spPr>
          <a:xfrm>
            <a:off x="553610" y="1345105"/>
            <a:ext cx="6096000" cy="646331"/>
          </a:xfrm>
          <a:prstGeom prst="rect">
            <a:avLst/>
          </a:prstGeom>
        </p:spPr>
        <p:txBody>
          <a:bodyPr>
            <a:spAutoFit/>
          </a:bodyPr>
          <a:lstStyle/>
          <a:p>
            <a:pPr algn="just"/>
            <a:r>
              <a:rPr lang="en-US" dirty="0">
                <a:solidFill>
                  <a:srgbClr val="444951"/>
                </a:solidFill>
                <a:latin typeface="Arial" panose="020B0604020202020204" pitchFamily="34" charset="0"/>
              </a:rPr>
              <a:t>A bearish pennant is formed during a steep, almost vertical, downtrend.</a:t>
            </a:r>
            <a:endParaRPr lang="en-US" dirty="0"/>
          </a:p>
        </p:txBody>
      </p:sp>
      <p:sp>
        <p:nvSpPr>
          <p:cNvPr id="14" name="Rectangle 13">
            <a:extLst>
              <a:ext uri="{FF2B5EF4-FFF2-40B4-BE49-F238E27FC236}">
                <a16:creationId xmlns:a16="http://schemas.microsoft.com/office/drawing/2014/main" id="{6B15ADC8-29EE-4DA0-980A-DA974C508C4D}"/>
              </a:ext>
            </a:extLst>
          </p:cNvPr>
          <p:cNvSpPr/>
          <p:nvPr/>
        </p:nvSpPr>
        <p:spPr>
          <a:xfrm>
            <a:off x="545274" y="2164671"/>
            <a:ext cx="6104336" cy="923330"/>
          </a:xfrm>
          <a:prstGeom prst="rect">
            <a:avLst/>
          </a:prstGeom>
        </p:spPr>
        <p:txBody>
          <a:bodyPr wrap="square">
            <a:spAutoFit/>
          </a:bodyPr>
          <a:lstStyle/>
          <a:p>
            <a:pPr algn="just"/>
            <a:r>
              <a:rPr lang="en-US" dirty="0">
                <a:solidFill>
                  <a:srgbClr val="444951"/>
                </a:solidFill>
                <a:latin typeface="Arial" panose="020B0604020202020204" pitchFamily="34" charset="0"/>
              </a:rPr>
              <a:t>After the sharp drop in price, some sellers close their positions and some others join the trend, this causes price to consolidate temporarily.</a:t>
            </a:r>
            <a:endParaRPr lang="en-US" dirty="0"/>
          </a:p>
        </p:txBody>
      </p:sp>
      <p:sp>
        <p:nvSpPr>
          <p:cNvPr id="15" name="Rectangle 14">
            <a:extLst>
              <a:ext uri="{FF2B5EF4-FFF2-40B4-BE49-F238E27FC236}">
                <a16:creationId xmlns:a16="http://schemas.microsoft.com/office/drawing/2014/main" id="{41865E4B-6A10-4539-96A0-6128948D7E10}"/>
              </a:ext>
            </a:extLst>
          </p:cNvPr>
          <p:cNvSpPr/>
          <p:nvPr/>
        </p:nvSpPr>
        <p:spPr>
          <a:xfrm>
            <a:off x="545274" y="3375595"/>
            <a:ext cx="6104335" cy="923330"/>
          </a:xfrm>
          <a:prstGeom prst="rect">
            <a:avLst/>
          </a:prstGeom>
        </p:spPr>
        <p:txBody>
          <a:bodyPr wrap="square">
            <a:spAutoFit/>
          </a:bodyPr>
          <a:lstStyle/>
          <a:p>
            <a:pPr algn="just"/>
            <a:r>
              <a:rPr lang="en-US" dirty="0">
                <a:solidFill>
                  <a:srgbClr val="444951"/>
                </a:solidFill>
                <a:latin typeface="Arial" panose="020B0604020202020204" pitchFamily="34" charset="0"/>
              </a:rPr>
              <a:t>The drop resumed after the price made a breakout to the bottom as a result of new influx of bears and possible exit of more bulls.</a:t>
            </a:r>
            <a:endParaRPr lang="en-US" dirty="0"/>
          </a:p>
        </p:txBody>
      </p:sp>
      <p:sp>
        <p:nvSpPr>
          <p:cNvPr id="16" name="Rectangle 15">
            <a:extLst>
              <a:ext uri="{FF2B5EF4-FFF2-40B4-BE49-F238E27FC236}">
                <a16:creationId xmlns:a16="http://schemas.microsoft.com/office/drawing/2014/main" id="{0FF176B6-675F-422C-A5B6-28E8045ED718}"/>
              </a:ext>
            </a:extLst>
          </p:cNvPr>
          <p:cNvSpPr/>
          <p:nvPr/>
        </p:nvSpPr>
        <p:spPr>
          <a:xfrm>
            <a:off x="545274" y="4574527"/>
            <a:ext cx="6104336" cy="646331"/>
          </a:xfrm>
          <a:prstGeom prst="rect">
            <a:avLst/>
          </a:prstGeom>
        </p:spPr>
        <p:txBody>
          <a:bodyPr wrap="square">
            <a:spAutoFit/>
          </a:bodyPr>
          <a:lstStyle/>
          <a:p>
            <a:pPr algn="just"/>
            <a:r>
              <a:rPr lang="en-US" dirty="0">
                <a:solidFill>
                  <a:srgbClr val="444951"/>
                </a:solidFill>
                <a:latin typeface="Arial" panose="020B0604020202020204" pitchFamily="34" charset="0"/>
              </a:rPr>
              <a:t>To trade this chart pattern, we’d put a short order at the bottom of the pennant with a stop loss above the pennant.</a:t>
            </a:r>
            <a:endParaRPr lang="en-US" dirty="0"/>
          </a:p>
        </p:txBody>
      </p:sp>
    </p:spTree>
    <p:extLst>
      <p:ext uri="{BB962C8B-B14F-4D97-AF65-F5344CB8AC3E}">
        <p14:creationId xmlns:p14="http://schemas.microsoft.com/office/powerpoint/2010/main" val="301128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9F1DB-4FCB-4209-AEDC-386B235E9D72}"/>
              </a:ext>
            </a:extLst>
          </p:cNvPr>
          <p:cNvSpPr/>
          <p:nvPr/>
        </p:nvSpPr>
        <p:spPr>
          <a:xfrm>
            <a:off x="515816" y="2463624"/>
            <a:ext cx="6096000" cy="923330"/>
          </a:xfrm>
          <a:prstGeom prst="rect">
            <a:avLst/>
          </a:prstGeom>
        </p:spPr>
        <p:txBody>
          <a:bodyPr>
            <a:spAutoFit/>
          </a:bodyPr>
          <a:lstStyle/>
          <a:p>
            <a:pPr algn="just"/>
            <a:r>
              <a:rPr lang="en-US" dirty="0">
                <a:solidFill>
                  <a:srgbClr val="444951"/>
                </a:solidFill>
                <a:latin typeface="Arial" panose="020B0604020202020204" pitchFamily="34" charset="0"/>
              </a:rPr>
              <a:t>A triangle pattern is generally considered to be forming when it </a:t>
            </a:r>
            <a:r>
              <a:rPr lang="en-US" dirty="0">
                <a:solidFill>
                  <a:srgbClr val="0070C0"/>
                </a:solidFill>
                <a:latin typeface="Arial" panose="020B0604020202020204" pitchFamily="34" charset="0"/>
              </a:rPr>
              <a:t>includes at least five touches of support and resistance.</a:t>
            </a:r>
            <a:endParaRPr lang="en-US" dirty="0">
              <a:solidFill>
                <a:srgbClr val="0070C0"/>
              </a:solidFill>
            </a:endParaRPr>
          </a:p>
        </p:txBody>
      </p:sp>
      <p:sp>
        <p:nvSpPr>
          <p:cNvPr id="3" name="Rectangle 2">
            <a:extLst>
              <a:ext uri="{FF2B5EF4-FFF2-40B4-BE49-F238E27FC236}">
                <a16:creationId xmlns:a16="http://schemas.microsoft.com/office/drawing/2014/main" id="{00B66489-6500-4AC8-B642-65BD522169FE}"/>
              </a:ext>
            </a:extLst>
          </p:cNvPr>
          <p:cNvSpPr/>
          <p:nvPr/>
        </p:nvSpPr>
        <p:spPr>
          <a:xfrm>
            <a:off x="515816" y="1297084"/>
            <a:ext cx="6096000" cy="923330"/>
          </a:xfrm>
          <a:prstGeom prst="rect">
            <a:avLst/>
          </a:prstGeom>
        </p:spPr>
        <p:txBody>
          <a:bodyPr>
            <a:spAutoFit/>
          </a:bodyPr>
          <a:lstStyle/>
          <a:p>
            <a:pPr algn="just"/>
            <a:r>
              <a:rPr lang="en-US" dirty="0">
                <a:solidFill>
                  <a:srgbClr val="444951"/>
                </a:solidFill>
                <a:latin typeface="Arial" panose="020B0604020202020204" pitchFamily="34" charset="0"/>
              </a:rPr>
              <a:t>A triangle chart pattern is created when price move into a </a:t>
            </a:r>
            <a:r>
              <a:rPr lang="en-US" dirty="0">
                <a:solidFill>
                  <a:srgbClr val="0070C0"/>
                </a:solidFill>
                <a:latin typeface="Arial" panose="020B0604020202020204" pitchFamily="34" charset="0"/>
              </a:rPr>
              <a:t>tighter and tighter range</a:t>
            </a:r>
            <a:r>
              <a:rPr lang="en-US" dirty="0">
                <a:solidFill>
                  <a:srgbClr val="444951"/>
                </a:solidFill>
                <a:latin typeface="Arial" panose="020B0604020202020204" pitchFamily="34" charset="0"/>
              </a:rPr>
              <a:t> as time goes by. It is often considered a continuation pattern.</a:t>
            </a:r>
          </a:p>
        </p:txBody>
      </p:sp>
      <p:sp>
        <p:nvSpPr>
          <p:cNvPr id="4" name="TextBox 3">
            <a:extLst>
              <a:ext uri="{FF2B5EF4-FFF2-40B4-BE49-F238E27FC236}">
                <a16:creationId xmlns:a16="http://schemas.microsoft.com/office/drawing/2014/main" id="{01FDB9CA-62EE-4FE6-8C2F-CD35637A2A2E}"/>
              </a:ext>
            </a:extLst>
          </p:cNvPr>
          <p:cNvSpPr txBox="1"/>
          <p:nvPr/>
        </p:nvSpPr>
        <p:spPr>
          <a:xfrm>
            <a:off x="515816" y="550480"/>
            <a:ext cx="1955409" cy="400110"/>
          </a:xfrm>
          <a:prstGeom prst="rect">
            <a:avLst/>
          </a:prstGeom>
          <a:noFill/>
        </p:spPr>
        <p:txBody>
          <a:bodyPr wrap="square" rtlCol="0">
            <a:spAutoFit/>
          </a:bodyPr>
          <a:lstStyle/>
          <a:p>
            <a:r>
              <a:rPr lang="en-US" sz="2000" b="1" dirty="0">
                <a:solidFill>
                  <a:srgbClr val="0070C0"/>
                </a:solidFill>
              </a:rPr>
              <a:t>Triangle pattern</a:t>
            </a:r>
          </a:p>
        </p:txBody>
      </p:sp>
      <p:sp>
        <p:nvSpPr>
          <p:cNvPr id="5" name="Rectangle 4">
            <a:extLst>
              <a:ext uri="{FF2B5EF4-FFF2-40B4-BE49-F238E27FC236}">
                <a16:creationId xmlns:a16="http://schemas.microsoft.com/office/drawing/2014/main" id="{42F4B666-C508-4785-B386-446593A4A405}"/>
              </a:ext>
            </a:extLst>
          </p:cNvPr>
          <p:cNvSpPr/>
          <p:nvPr/>
        </p:nvSpPr>
        <p:spPr>
          <a:xfrm>
            <a:off x="515816" y="3829130"/>
            <a:ext cx="2569806" cy="369332"/>
          </a:xfrm>
          <a:prstGeom prst="rect">
            <a:avLst/>
          </a:prstGeom>
        </p:spPr>
        <p:txBody>
          <a:bodyPr wrap="none">
            <a:spAutoFit/>
          </a:bodyPr>
          <a:lstStyle/>
          <a:p>
            <a:r>
              <a:rPr lang="en-US" b="1" dirty="0">
                <a:solidFill>
                  <a:srgbClr val="0070C0"/>
                </a:solidFill>
              </a:rPr>
              <a:t>Popular triangle patterns</a:t>
            </a:r>
          </a:p>
        </p:txBody>
      </p:sp>
      <p:sp>
        <p:nvSpPr>
          <p:cNvPr id="7" name="TextBox 6">
            <a:extLst>
              <a:ext uri="{FF2B5EF4-FFF2-40B4-BE49-F238E27FC236}">
                <a16:creationId xmlns:a16="http://schemas.microsoft.com/office/drawing/2014/main" id="{879863FA-B857-44C8-8053-9765E0D7222E}"/>
              </a:ext>
            </a:extLst>
          </p:cNvPr>
          <p:cNvSpPr txBox="1"/>
          <p:nvPr/>
        </p:nvSpPr>
        <p:spPr>
          <a:xfrm>
            <a:off x="515816" y="4404663"/>
            <a:ext cx="4937760" cy="1477328"/>
          </a:xfrm>
          <a:prstGeom prst="rect">
            <a:avLst/>
          </a:prstGeom>
          <a:noFill/>
        </p:spPr>
        <p:txBody>
          <a:bodyPr wrap="square" rtlCol="0">
            <a:spAutoFit/>
          </a:bodyPr>
          <a:lstStyle/>
          <a:p>
            <a:r>
              <a:rPr lang="en-US" dirty="0"/>
              <a:t>Symmetrical Triangle</a:t>
            </a:r>
          </a:p>
          <a:p>
            <a:endParaRPr lang="en-US" dirty="0"/>
          </a:p>
          <a:p>
            <a:r>
              <a:rPr lang="en-US" dirty="0"/>
              <a:t>Ascending Triangle</a:t>
            </a:r>
          </a:p>
          <a:p>
            <a:endParaRPr lang="en-US" dirty="0"/>
          </a:p>
          <a:p>
            <a:r>
              <a:rPr lang="en-US" dirty="0"/>
              <a:t>Descending Triangle</a:t>
            </a:r>
          </a:p>
        </p:txBody>
      </p:sp>
    </p:spTree>
    <p:extLst>
      <p:ext uri="{BB962C8B-B14F-4D97-AF65-F5344CB8AC3E}">
        <p14:creationId xmlns:p14="http://schemas.microsoft.com/office/powerpoint/2010/main" val="180170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DC9E69-B8BB-4AE1-A95A-27B1E2757650}"/>
              </a:ext>
            </a:extLst>
          </p:cNvPr>
          <p:cNvPicPr>
            <a:picLocks noChangeAspect="1"/>
          </p:cNvPicPr>
          <p:nvPr/>
        </p:nvPicPr>
        <p:blipFill rotWithShape="1">
          <a:blip r:embed="rId2">
            <a:extLst>
              <a:ext uri="{28A0092B-C50C-407E-A947-70E740481C1C}">
                <a14:useLocalDpi xmlns:a14="http://schemas.microsoft.com/office/drawing/2010/main" val="0"/>
              </a:ext>
            </a:extLst>
          </a:blip>
          <a:srcRect b="4301"/>
          <a:stretch/>
        </p:blipFill>
        <p:spPr>
          <a:xfrm>
            <a:off x="0" y="0"/>
            <a:ext cx="12192000" cy="6371303"/>
          </a:xfrm>
          <a:prstGeom prst="rect">
            <a:avLst/>
          </a:prstGeom>
        </p:spPr>
      </p:pic>
    </p:spTree>
    <p:extLst>
      <p:ext uri="{BB962C8B-B14F-4D97-AF65-F5344CB8AC3E}">
        <p14:creationId xmlns:p14="http://schemas.microsoft.com/office/powerpoint/2010/main" val="323417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52DD3-4BC0-462A-A20B-5FFE5F59DD39}"/>
              </a:ext>
            </a:extLst>
          </p:cNvPr>
          <p:cNvSpPr/>
          <p:nvPr/>
        </p:nvSpPr>
        <p:spPr>
          <a:xfrm>
            <a:off x="416344" y="951077"/>
            <a:ext cx="2159758" cy="369332"/>
          </a:xfrm>
          <a:prstGeom prst="rect">
            <a:avLst/>
          </a:prstGeom>
        </p:spPr>
        <p:txBody>
          <a:bodyPr wrap="none">
            <a:spAutoFit/>
          </a:bodyPr>
          <a:lstStyle/>
          <a:p>
            <a:r>
              <a:rPr lang="en-US" b="1" dirty="0">
                <a:solidFill>
                  <a:srgbClr val="0070C0"/>
                </a:solidFill>
              </a:rPr>
              <a:t>Symmetrical triangle</a:t>
            </a:r>
          </a:p>
        </p:txBody>
      </p:sp>
      <p:sp>
        <p:nvSpPr>
          <p:cNvPr id="3" name="Rectangle 2">
            <a:extLst>
              <a:ext uri="{FF2B5EF4-FFF2-40B4-BE49-F238E27FC236}">
                <a16:creationId xmlns:a16="http://schemas.microsoft.com/office/drawing/2014/main" id="{2639F969-C9F9-4CFA-B7FC-3A4EAC4BF524}"/>
              </a:ext>
            </a:extLst>
          </p:cNvPr>
          <p:cNvSpPr/>
          <p:nvPr/>
        </p:nvSpPr>
        <p:spPr>
          <a:xfrm>
            <a:off x="416344" y="1559450"/>
            <a:ext cx="6096000" cy="923330"/>
          </a:xfrm>
          <a:prstGeom prst="rect">
            <a:avLst/>
          </a:prstGeom>
        </p:spPr>
        <p:txBody>
          <a:bodyPr>
            <a:spAutoFit/>
          </a:bodyPr>
          <a:lstStyle/>
          <a:p>
            <a:r>
              <a:rPr lang="en-US" dirty="0">
                <a:solidFill>
                  <a:srgbClr val="444951"/>
                </a:solidFill>
                <a:latin typeface="Arial" panose="020B0604020202020204" pitchFamily="34" charset="0"/>
              </a:rPr>
              <a:t>The slope of the price highs and lows converge together to a point where it looks like a triangle. It’s a type of price consolidation</a:t>
            </a:r>
            <a:endParaRPr lang="en-US" dirty="0"/>
          </a:p>
        </p:txBody>
      </p:sp>
      <p:pic>
        <p:nvPicPr>
          <p:cNvPr id="5" name="Picture 4">
            <a:extLst>
              <a:ext uri="{FF2B5EF4-FFF2-40B4-BE49-F238E27FC236}">
                <a16:creationId xmlns:a16="http://schemas.microsoft.com/office/drawing/2014/main" id="{B644CF24-9ECF-4936-A368-65D8F48C3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14" y="2597114"/>
            <a:ext cx="4285714" cy="3057143"/>
          </a:xfrm>
          <a:prstGeom prst="rect">
            <a:avLst/>
          </a:prstGeom>
        </p:spPr>
      </p:pic>
      <p:pic>
        <p:nvPicPr>
          <p:cNvPr id="6" name="Picture 5">
            <a:extLst>
              <a:ext uri="{FF2B5EF4-FFF2-40B4-BE49-F238E27FC236}">
                <a16:creationId xmlns:a16="http://schemas.microsoft.com/office/drawing/2014/main" id="{2A258400-EC3A-4B52-8147-3628E6AA9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299827"/>
            <a:ext cx="3278868" cy="3067782"/>
          </a:xfrm>
          <a:prstGeom prst="rect">
            <a:avLst/>
          </a:prstGeom>
        </p:spPr>
      </p:pic>
      <p:sp>
        <p:nvSpPr>
          <p:cNvPr id="4" name="TextBox 3">
            <a:extLst>
              <a:ext uri="{FF2B5EF4-FFF2-40B4-BE49-F238E27FC236}">
                <a16:creationId xmlns:a16="http://schemas.microsoft.com/office/drawing/2014/main" id="{34612082-650C-4C39-AB03-E901BEA22C48}"/>
              </a:ext>
            </a:extLst>
          </p:cNvPr>
          <p:cNvSpPr txBox="1"/>
          <p:nvPr/>
        </p:nvSpPr>
        <p:spPr>
          <a:xfrm>
            <a:off x="7834489" y="3233425"/>
            <a:ext cx="1885244" cy="276999"/>
          </a:xfrm>
          <a:prstGeom prst="rect">
            <a:avLst/>
          </a:prstGeom>
          <a:noFill/>
        </p:spPr>
        <p:txBody>
          <a:bodyPr wrap="square" rtlCol="0">
            <a:spAutoFit/>
          </a:bodyPr>
          <a:lstStyle/>
          <a:p>
            <a:r>
              <a:rPr lang="en-US" sz="1200" dirty="0"/>
              <a:t>Price surged up</a:t>
            </a:r>
          </a:p>
        </p:txBody>
      </p:sp>
    </p:spTree>
    <p:extLst>
      <p:ext uri="{BB962C8B-B14F-4D97-AF65-F5344CB8AC3E}">
        <p14:creationId xmlns:p14="http://schemas.microsoft.com/office/powerpoint/2010/main" val="93287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E1A7BE-F9D9-4F25-8E21-08B3BC9F9468}"/>
              </a:ext>
            </a:extLst>
          </p:cNvPr>
          <p:cNvSpPr/>
          <p:nvPr/>
        </p:nvSpPr>
        <p:spPr>
          <a:xfrm>
            <a:off x="603778" y="602734"/>
            <a:ext cx="1951175" cy="369332"/>
          </a:xfrm>
          <a:prstGeom prst="rect">
            <a:avLst/>
          </a:prstGeom>
        </p:spPr>
        <p:txBody>
          <a:bodyPr wrap="none">
            <a:spAutoFit/>
          </a:bodyPr>
          <a:lstStyle/>
          <a:p>
            <a:r>
              <a:rPr lang="en-US" b="1" dirty="0">
                <a:solidFill>
                  <a:srgbClr val="0070C0"/>
                </a:solidFill>
              </a:rPr>
              <a:t>Ascending triangle</a:t>
            </a:r>
          </a:p>
        </p:txBody>
      </p:sp>
      <p:sp>
        <p:nvSpPr>
          <p:cNvPr id="4" name="Rectangle 3">
            <a:extLst>
              <a:ext uri="{FF2B5EF4-FFF2-40B4-BE49-F238E27FC236}">
                <a16:creationId xmlns:a16="http://schemas.microsoft.com/office/drawing/2014/main" id="{785CC6C9-83FC-4923-9EDE-BBA0EACEA514}"/>
              </a:ext>
            </a:extLst>
          </p:cNvPr>
          <p:cNvSpPr/>
          <p:nvPr/>
        </p:nvSpPr>
        <p:spPr>
          <a:xfrm>
            <a:off x="603778" y="1196592"/>
            <a:ext cx="6096000" cy="923330"/>
          </a:xfrm>
          <a:prstGeom prst="rect">
            <a:avLst/>
          </a:prstGeom>
        </p:spPr>
        <p:txBody>
          <a:bodyPr>
            <a:spAutoFit/>
          </a:bodyPr>
          <a:lstStyle/>
          <a:p>
            <a:pPr algn="just"/>
            <a:r>
              <a:rPr lang="en-US" dirty="0">
                <a:solidFill>
                  <a:srgbClr val="444951"/>
                </a:solidFill>
                <a:latin typeface="Arial" panose="020B0604020202020204" pitchFamily="34" charset="0"/>
              </a:rPr>
              <a:t>An ascending triangle is a type of triangle chart pattern that occurs when there is a resistance level and a slope of higher lows.</a:t>
            </a:r>
            <a:endParaRPr lang="en-US" dirty="0"/>
          </a:p>
        </p:txBody>
      </p:sp>
      <p:sp>
        <p:nvSpPr>
          <p:cNvPr id="5" name="Rectangle 4">
            <a:extLst>
              <a:ext uri="{FF2B5EF4-FFF2-40B4-BE49-F238E27FC236}">
                <a16:creationId xmlns:a16="http://schemas.microsoft.com/office/drawing/2014/main" id="{66D90E48-F07C-42EB-9C08-F140076F7477}"/>
              </a:ext>
            </a:extLst>
          </p:cNvPr>
          <p:cNvSpPr/>
          <p:nvPr/>
        </p:nvSpPr>
        <p:spPr>
          <a:xfrm>
            <a:off x="603778" y="2344448"/>
            <a:ext cx="6096000" cy="646331"/>
          </a:xfrm>
          <a:prstGeom prst="rect">
            <a:avLst/>
          </a:prstGeom>
        </p:spPr>
        <p:txBody>
          <a:bodyPr>
            <a:spAutoFit/>
          </a:bodyPr>
          <a:lstStyle/>
          <a:p>
            <a:pPr algn="just"/>
            <a:r>
              <a:rPr lang="en-US" dirty="0">
                <a:solidFill>
                  <a:srgbClr val="444951"/>
                </a:solidFill>
                <a:latin typeface="Arial" panose="020B0604020202020204" pitchFamily="34" charset="0"/>
              </a:rPr>
              <a:t>Although price goes up most of the time, it is important to note that the </a:t>
            </a:r>
            <a:r>
              <a:rPr lang="en-US" dirty="0">
                <a:solidFill>
                  <a:srgbClr val="0070C0"/>
                </a:solidFill>
                <a:latin typeface="Arial" panose="020B0604020202020204" pitchFamily="34" charset="0"/>
              </a:rPr>
              <a:t>breakout could take any direction</a:t>
            </a:r>
            <a:r>
              <a:rPr lang="en-US" dirty="0">
                <a:solidFill>
                  <a:srgbClr val="444951"/>
                </a:solidFill>
                <a:latin typeface="Arial" panose="020B0604020202020204" pitchFamily="34" charset="0"/>
              </a:rPr>
              <a:t>.</a:t>
            </a:r>
            <a:endParaRPr lang="en-US" dirty="0"/>
          </a:p>
        </p:txBody>
      </p:sp>
      <p:pic>
        <p:nvPicPr>
          <p:cNvPr id="6" name="Picture 5">
            <a:extLst>
              <a:ext uri="{FF2B5EF4-FFF2-40B4-BE49-F238E27FC236}">
                <a16:creationId xmlns:a16="http://schemas.microsoft.com/office/drawing/2014/main" id="{2BB37A45-49E8-4C7D-9FA5-4852BD85B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78" y="3215305"/>
            <a:ext cx="4904762" cy="3114286"/>
          </a:xfrm>
          <a:prstGeom prst="rect">
            <a:avLst/>
          </a:prstGeom>
        </p:spPr>
      </p:pic>
    </p:spTree>
    <p:extLst>
      <p:ext uri="{BB962C8B-B14F-4D97-AF65-F5344CB8AC3E}">
        <p14:creationId xmlns:p14="http://schemas.microsoft.com/office/powerpoint/2010/main" val="68989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42F57-71B6-4891-B6E9-E51FD49E179E}"/>
              </a:ext>
            </a:extLst>
          </p:cNvPr>
          <p:cNvSpPr/>
          <p:nvPr/>
        </p:nvSpPr>
        <p:spPr>
          <a:xfrm>
            <a:off x="690864" y="704334"/>
            <a:ext cx="2073003" cy="369332"/>
          </a:xfrm>
          <a:prstGeom prst="rect">
            <a:avLst/>
          </a:prstGeom>
        </p:spPr>
        <p:txBody>
          <a:bodyPr wrap="none">
            <a:spAutoFit/>
          </a:bodyPr>
          <a:lstStyle/>
          <a:p>
            <a:r>
              <a:rPr lang="en-US" b="1" dirty="0">
                <a:solidFill>
                  <a:srgbClr val="0070C0"/>
                </a:solidFill>
              </a:rPr>
              <a:t>Descending triangle</a:t>
            </a:r>
          </a:p>
        </p:txBody>
      </p:sp>
      <p:sp>
        <p:nvSpPr>
          <p:cNvPr id="3" name="Rectangle 2">
            <a:extLst>
              <a:ext uri="{FF2B5EF4-FFF2-40B4-BE49-F238E27FC236}">
                <a16:creationId xmlns:a16="http://schemas.microsoft.com/office/drawing/2014/main" id="{1509B480-C088-4CB4-BB74-4B8E05AB3C10}"/>
              </a:ext>
            </a:extLst>
          </p:cNvPr>
          <p:cNvSpPr/>
          <p:nvPr/>
        </p:nvSpPr>
        <p:spPr>
          <a:xfrm>
            <a:off x="690864" y="1239715"/>
            <a:ext cx="6096000" cy="646331"/>
          </a:xfrm>
          <a:prstGeom prst="rect">
            <a:avLst/>
          </a:prstGeom>
        </p:spPr>
        <p:txBody>
          <a:bodyPr>
            <a:spAutoFit/>
          </a:bodyPr>
          <a:lstStyle/>
          <a:p>
            <a:pPr algn="just"/>
            <a:r>
              <a:rPr lang="en-US" dirty="0">
                <a:solidFill>
                  <a:srgbClr val="444951"/>
                </a:solidFill>
                <a:latin typeface="Arial" panose="020B0604020202020204" pitchFamily="34" charset="0"/>
              </a:rPr>
              <a:t>Descending triangles are the exact opposite of ascending triangles.</a:t>
            </a:r>
            <a:endParaRPr lang="en-US" dirty="0"/>
          </a:p>
        </p:txBody>
      </p:sp>
      <p:sp>
        <p:nvSpPr>
          <p:cNvPr id="4" name="Rectangle 3">
            <a:extLst>
              <a:ext uri="{FF2B5EF4-FFF2-40B4-BE49-F238E27FC236}">
                <a16:creationId xmlns:a16="http://schemas.microsoft.com/office/drawing/2014/main" id="{2FA9CE46-9EA8-4924-81A0-EA85F7EDE996}"/>
              </a:ext>
            </a:extLst>
          </p:cNvPr>
          <p:cNvSpPr/>
          <p:nvPr/>
        </p:nvSpPr>
        <p:spPr>
          <a:xfrm>
            <a:off x="690864" y="2061313"/>
            <a:ext cx="6096000" cy="923330"/>
          </a:xfrm>
          <a:prstGeom prst="rect">
            <a:avLst/>
          </a:prstGeom>
        </p:spPr>
        <p:txBody>
          <a:bodyPr>
            <a:spAutoFit/>
          </a:bodyPr>
          <a:lstStyle/>
          <a:p>
            <a:pPr algn="just"/>
            <a:r>
              <a:rPr lang="en-US" dirty="0">
                <a:solidFill>
                  <a:srgbClr val="444951"/>
                </a:solidFill>
                <a:latin typeface="Arial" panose="020B0604020202020204" pitchFamily="34" charset="0"/>
              </a:rPr>
              <a:t>There is a set of </a:t>
            </a:r>
            <a:r>
              <a:rPr lang="en-US" dirty="0">
                <a:solidFill>
                  <a:srgbClr val="0070C0"/>
                </a:solidFill>
                <a:latin typeface="Arial" panose="020B0604020202020204" pitchFamily="34" charset="0"/>
              </a:rPr>
              <a:t>lower highs</a:t>
            </a:r>
            <a:r>
              <a:rPr lang="en-US" dirty="0">
                <a:solidFill>
                  <a:srgbClr val="444951"/>
                </a:solidFill>
                <a:latin typeface="Arial" panose="020B0604020202020204" pitchFamily="34" charset="0"/>
              </a:rPr>
              <a:t> that forms the upper line. The lower line is the strong support level.</a:t>
            </a:r>
            <a:br>
              <a:rPr lang="en-US" dirty="0"/>
            </a:br>
            <a:endParaRPr lang="en-US" dirty="0"/>
          </a:p>
        </p:txBody>
      </p:sp>
      <p:sp>
        <p:nvSpPr>
          <p:cNvPr id="5" name="Rectangle 4">
            <a:extLst>
              <a:ext uri="{FF2B5EF4-FFF2-40B4-BE49-F238E27FC236}">
                <a16:creationId xmlns:a16="http://schemas.microsoft.com/office/drawing/2014/main" id="{D8B1E933-20EA-4992-BFB9-607B0FE9B783}"/>
              </a:ext>
            </a:extLst>
          </p:cNvPr>
          <p:cNvSpPr/>
          <p:nvPr/>
        </p:nvSpPr>
        <p:spPr>
          <a:xfrm>
            <a:off x="690864" y="2827979"/>
            <a:ext cx="6096000" cy="646331"/>
          </a:xfrm>
          <a:prstGeom prst="rect">
            <a:avLst/>
          </a:prstGeom>
        </p:spPr>
        <p:txBody>
          <a:bodyPr>
            <a:spAutoFit/>
          </a:bodyPr>
          <a:lstStyle/>
          <a:p>
            <a:pPr algn="just"/>
            <a:r>
              <a:rPr lang="en-US" dirty="0">
                <a:solidFill>
                  <a:srgbClr val="444951"/>
                </a:solidFill>
                <a:latin typeface="Arial" panose="020B0604020202020204" pitchFamily="34" charset="0"/>
              </a:rPr>
              <a:t>The trade entry signal is the same price breakout signal peculiar to other Triangles.</a:t>
            </a:r>
          </a:p>
        </p:txBody>
      </p:sp>
      <p:pic>
        <p:nvPicPr>
          <p:cNvPr id="7" name="Picture 6">
            <a:extLst>
              <a:ext uri="{FF2B5EF4-FFF2-40B4-BE49-F238E27FC236}">
                <a16:creationId xmlns:a16="http://schemas.microsoft.com/office/drawing/2014/main" id="{F1E85AA0-FEE5-4F38-BA51-DA94A14E7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653" y="2989540"/>
            <a:ext cx="3677936" cy="3085465"/>
          </a:xfrm>
          <a:prstGeom prst="rect">
            <a:avLst/>
          </a:prstGeom>
        </p:spPr>
      </p:pic>
      <p:sp>
        <p:nvSpPr>
          <p:cNvPr id="8" name="TextBox 7">
            <a:extLst>
              <a:ext uri="{FF2B5EF4-FFF2-40B4-BE49-F238E27FC236}">
                <a16:creationId xmlns:a16="http://schemas.microsoft.com/office/drawing/2014/main" id="{CEF36CE9-ECB7-40C7-A9F3-3B7846A2166A}"/>
              </a:ext>
            </a:extLst>
          </p:cNvPr>
          <p:cNvSpPr txBox="1"/>
          <p:nvPr/>
        </p:nvSpPr>
        <p:spPr>
          <a:xfrm>
            <a:off x="9584958" y="4491691"/>
            <a:ext cx="2438400" cy="276999"/>
          </a:xfrm>
          <a:prstGeom prst="rect">
            <a:avLst/>
          </a:prstGeom>
          <a:noFill/>
        </p:spPr>
        <p:txBody>
          <a:bodyPr wrap="square" rtlCol="0">
            <a:spAutoFit/>
          </a:bodyPr>
          <a:lstStyle/>
          <a:p>
            <a:r>
              <a:rPr lang="en-US" sz="1200" dirty="0"/>
              <a:t>Price broke out upwards</a:t>
            </a:r>
          </a:p>
        </p:txBody>
      </p:sp>
      <p:pic>
        <p:nvPicPr>
          <p:cNvPr id="10" name="Picture 9">
            <a:extLst>
              <a:ext uri="{FF2B5EF4-FFF2-40B4-BE49-F238E27FC236}">
                <a16:creationId xmlns:a16="http://schemas.microsoft.com/office/drawing/2014/main" id="{15F62E46-DC94-4D39-8209-FC3203F8D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61" y="3618712"/>
            <a:ext cx="3162496" cy="2377377"/>
          </a:xfrm>
          <a:prstGeom prst="rect">
            <a:avLst/>
          </a:prstGeom>
        </p:spPr>
      </p:pic>
      <p:sp>
        <p:nvSpPr>
          <p:cNvPr id="12" name="TextBox 11">
            <a:extLst>
              <a:ext uri="{FF2B5EF4-FFF2-40B4-BE49-F238E27FC236}">
                <a16:creationId xmlns:a16="http://schemas.microsoft.com/office/drawing/2014/main" id="{D39A294C-6ADF-4AD3-8E6F-F1E6566AD508}"/>
              </a:ext>
            </a:extLst>
          </p:cNvPr>
          <p:cNvSpPr txBox="1"/>
          <p:nvPr/>
        </p:nvSpPr>
        <p:spPr>
          <a:xfrm>
            <a:off x="3166210" y="4184972"/>
            <a:ext cx="1651895" cy="276999"/>
          </a:xfrm>
          <a:prstGeom prst="rect">
            <a:avLst/>
          </a:prstGeom>
          <a:noFill/>
        </p:spPr>
        <p:txBody>
          <a:bodyPr wrap="square" rtlCol="0">
            <a:spAutoFit/>
          </a:bodyPr>
          <a:lstStyle/>
          <a:p>
            <a:r>
              <a:rPr lang="en-US" sz="1200" dirty="0"/>
              <a:t>Lower High</a:t>
            </a:r>
          </a:p>
        </p:txBody>
      </p:sp>
      <p:sp>
        <p:nvSpPr>
          <p:cNvPr id="13" name="TextBox 12">
            <a:extLst>
              <a:ext uri="{FF2B5EF4-FFF2-40B4-BE49-F238E27FC236}">
                <a16:creationId xmlns:a16="http://schemas.microsoft.com/office/drawing/2014/main" id="{C57A592E-0DD5-4F28-9156-A7CF402C5F07}"/>
              </a:ext>
            </a:extLst>
          </p:cNvPr>
          <p:cNvSpPr txBox="1"/>
          <p:nvPr/>
        </p:nvSpPr>
        <p:spPr>
          <a:xfrm>
            <a:off x="2897055" y="5586493"/>
            <a:ext cx="1651895" cy="276999"/>
          </a:xfrm>
          <a:prstGeom prst="rect">
            <a:avLst/>
          </a:prstGeom>
          <a:noFill/>
        </p:spPr>
        <p:txBody>
          <a:bodyPr wrap="square" rtlCol="0">
            <a:spAutoFit/>
          </a:bodyPr>
          <a:lstStyle/>
          <a:p>
            <a:r>
              <a:rPr lang="en-US" sz="1200" dirty="0"/>
              <a:t>support</a:t>
            </a:r>
          </a:p>
        </p:txBody>
      </p:sp>
      <p:sp>
        <p:nvSpPr>
          <p:cNvPr id="14" name="Oval 13">
            <a:extLst>
              <a:ext uri="{FF2B5EF4-FFF2-40B4-BE49-F238E27FC236}">
                <a16:creationId xmlns:a16="http://schemas.microsoft.com/office/drawing/2014/main" id="{04EA3F42-932F-4003-A19A-1F7CD2BF9C06}"/>
              </a:ext>
            </a:extLst>
          </p:cNvPr>
          <p:cNvSpPr/>
          <p:nvPr/>
        </p:nvSpPr>
        <p:spPr>
          <a:xfrm>
            <a:off x="3250083" y="4979640"/>
            <a:ext cx="1757203" cy="638645"/>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FD5637-0B42-48B5-8B76-52D95EDE2FB7}"/>
              </a:ext>
            </a:extLst>
          </p:cNvPr>
          <p:cNvSpPr txBox="1"/>
          <p:nvPr/>
        </p:nvSpPr>
        <p:spPr>
          <a:xfrm>
            <a:off x="4604957" y="5586493"/>
            <a:ext cx="1651895" cy="276999"/>
          </a:xfrm>
          <a:prstGeom prst="rect">
            <a:avLst/>
          </a:prstGeom>
          <a:noFill/>
        </p:spPr>
        <p:txBody>
          <a:bodyPr wrap="square" rtlCol="0">
            <a:spAutoFit/>
          </a:bodyPr>
          <a:lstStyle/>
          <a:p>
            <a:r>
              <a:rPr lang="en-US" sz="1200" dirty="0"/>
              <a:t>Consolidation area</a:t>
            </a:r>
          </a:p>
        </p:txBody>
      </p:sp>
    </p:spTree>
    <p:extLst>
      <p:ext uri="{BB962C8B-B14F-4D97-AF65-F5344CB8AC3E}">
        <p14:creationId xmlns:p14="http://schemas.microsoft.com/office/powerpoint/2010/main" val="28314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72C7E2-3476-451B-9A98-2D6C67D7DF4F}"/>
              </a:ext>
            </a:extLst>
          </p:cNvPr>
          <p:cNvSpPr txBox="1"/>
          <p:nvPr/>
        </p:nvSpPr>
        <p:spPr>
          <a:xfrm>
            <a:off x="4576916" y="382744"/>
            <a:ext cx="3038168" cy="400110"/>
          </a:xfrm>
          <a:prstGeom prst="rect">
            <a:avLst/>
          </a:prstGeom>
          <a:noFill/>
        </p:spPr>
        <p:txBody>
          <a:bodyPr wrap="square" rtlCol="0">
            <a:spAutoFit/>
          </a:bodyPr>
          <a:lstStyle/>
          <a:p>
            <a:r>
              <a:rPr lang="en-US" sz="2000" b="1" dirty="0"/>
              <a:t>CANDLE-STICK PATTERNS</a:t>
            </a:r>
          </a:p>
        </p:txBody>
      </p:sp>
      <p:sp>
        <p:nvSpPr>
          <p:cNvPr id="5" name="TextBox 4">
            <a:extLst>
              <a:ext uri="{FF2B5EF4-FFF2-40B4-BE49-F238E27FC236}">
                <a16:creationId xmlns:a16="http://schemas.microsoft.com/office/drawing/2014/main" id="{299554A5-5C4A-4B60-8799-93DD606DCDF2}"/>
              </a:ext>
            </a:extLst>
          </p:cNvPr>
          <p:cNvSpPr txBox="1"/>
          <p:nvPr/>
        </p:nvSpPr>
        <p:spPr>
          <a:xfrm>
            <a:off x="400975" y="3032569"/>
            <a:ext cx="3507348" cy="3323987"/>
          </a:xfrm>
          <a:prstGeom prst="rect">
            <a:avLst/>
          </a:prstGeom>
          <a:noFill/>
        </p:spPr>
        <p:txBody>
          <a:bodyPr wrap="square" rtlCol="0">
            <a:spAutoFit/>
          </a:bodyPr>
          <a:lstStyle/>
          <a:p>
            <a:pPr algn="just"/>
            <a:r>
              <a:rPr lang="en-US" sz="2100" dirty="0"/>
              <a:t>They tell the story of the given market sentiment from a broad perspective. </a:t>
            </a:r>
            <a:r>
              <a:rPr lang="en-US" sz="2100" dirty="0">
                <a:solidFill>
                  <a:srgbClr val="444951"/>
                </a:solidFill>
              </a:rPr>
              <a:t>Hence we have a framework to analyze the </a:t>
            </a:r>
            <a:r>
              <a:rPr lang="en-US" sz="2100" dirty="0">
                <a:solidFill>
                  <a:srgbClr val="0070C0"/>
                </a:solidFill>
              </a:rPr>
              <a:t>battle</a:t>
            </a:r>
            <a:r>
              <a:rPr lang="en-US" sz="2100" dirty="0">
                <a:solidFill>
                  <a:srgbClr val="444951"/>
                </a:solidFill>
              </a:rPr>
              <a:t> </a:t>
            </a:r>
            <a:r>
              <a:rPr lang="en-US" sz="2100" dirty="0">
                <a:solidFill>
                  <a:srgbClr val="0070C0"/>
                </a:solidFill>
              </a:rPr>
              <a:t>between bulls and bears.</a:t>
            </a:r>
            <a:r>
              <a:rPr lang="en-US" sz="2100" dirty="0">
                <a:solidFill>
                  <a:srgbClr val="444951"/>
                </a:solidFill>
              </a:rPr>
              <a:t> with this, the stronger power can be determined, allowing traders to position themselves accordingly.</a:t>
            </a:r>
            <a:endParaRPr lang="en-US" sz="2100" dirty="0"/>
          </a:p>
          <a:p>
            <a:endParaRPr lang="en-US" sz="2100" dirty="0"/>
          </a:p>
        </p:txBody>
      </p:sp>
      <p:sp>
        <p:nvSpPr>
          <p:cNvPr id="6" name="Rectangle 5">
            <a:extLst>
              <a:ext uri="{FF2B5EF4-FFF2-40B4-BE49-F238E27FC236}">
                <a16:creationId xmlns:a16="http://schemas.microsoft.com/office/drawing/2014/main" id="{C111336D-E27F-4532-A1AC-CAE5C7AB2DA2}"/>
              </a:ext>
            </a:extLst>
          </p:cNvPr>
          <p:cNvSpPr/>
          <p:nvPr/>
        </p:nvSpPr>
        <p:spPr>
          <a:xfrm>
            <a:off x="400975" y="1101902"/>
            <a:ext cx="3507348" cy="1384995"/>
          </a:xfrm>
          <a:prstGeom prst="rect">
            <a:avLst/>
          </a:prstGeom>
        </p:spPr>
        <p:txBody>
          <a:bodyPr wrap="square">
            <a:spAutoFit/>
          </a:bodyPr>
          <a:lstStyle/>
          <a:p>
            <a:pPr algn="just"/>
            <a:r>
              <a:rPr lang="en-US" sz="2100" dirty="0">
                <a:solidFill>
                  <a:srgbClr val="444951"/>
                </a:solidFill>
              </a:rPr>
              <a:t>A </a:t>
            </a:r>
            <a:r>
              <a:rPr lang="en-US" sz="2100" dirty="0">
                <a:solidFill>
                  <a:srgbClr val="0070C0"/>
                </a:solidFill>
              </a:rPr>
              <a:t>chart pattern</a:t>
            </a:r>
            <a:r>
              <a:rPr lang="en-US" sz="2100" dirty="0">
                <a:solidFill>
                  <a:srgbClr val="444951"/>
                </a:solidFill>
              </a:rPr>
              <a:t> is a visual formation or shape within a price chart that provides clues to what prices might do next.</a:t>
            </a:r>
            <a:endParaRPr lang="en-US" sz="2100" dirty="0"/>
          </a:p>
        </p:txBody>
      </p:sp>
      <p:pic>
        <p:nvPicPr>
          <p:cNvPr id="1026" name="Picture 2" descr="See the source image">
            <a:extLst>
              <a:ext uri="{FF2B5EF4-FFF2-40B4-BE49-F238E27FC236}">
                <a16:creationId xmlns:a16="http://schemas.microsoft.com/office/drawing/2014/main" id="{75D2D683-EC11-4565-B613-9D3921B42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150" y="1101902"/>
            <a:ext cx="7668850" cy="497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3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98BC6-CFD5-40BE-80F7-D3C79D0B8B32}"/>
              </a:ext>
            </a:extLst>
          </p:cNvPr>
          <p:cNvSpPr/>
          <p:nvPr/>
        </p:nvSpPr>
        <p:spPr>
          <a:xfrm>
            <a:off x="754949" y="922695"/>
            <a:ext cx="4292585" cy="369332"/>
          </a:xfrm>
          <a:prstGeom prst="rect">
            <a:avLst/>
          </a:prstGeom>
        </p:spPr>
        <p:txBody>
          <a:bodyPr wrap="square">
            <a:spAutoFit/>
          </a:bodyPr>
          <a:lstStyle/>
          <a:p>
            <a:r>
              <a:rPr lang="en-US" b="1" dirty="0">
                <a:solidFill>
                  <a:srgbClr val="0070C0"/>
                </a:solidFill>
                <a:latin typeface="Arial" panose="020B0604020202020204" pitchFamily="34" charset="0"/>
              </a:rPr>
              <a:t>LIST OF CLASSIC CHART PATTERNS</a:t>
            </a:r>
            <a:endParaRPr lang="en-US" b="1" dirty="0">
              <a:solidFill>
                <a:srgbClr val="0070C0"/>
              </a:solidFill>
            </a:endParaRPr>
          </a:p>
        </p:txBody>
      </p:sp>
      <p:sp>
        <p:nvSpPr>
          <p:cNvPr id="3" name="Rectangle 2">
            <a:extLst>
              <a:ext uri="{FF2B5EF4-FFF2-40B4-BE49-F238E27FC236}">
                <a16:creationId xmlns:a16="http://schemas.microsoft.com/office/drawing/2014/main" id="{2344CDF6-AF93-4624-8E74-C4FB93ACF0E0}"/>
              </a:ext>
            </a:extLst>
          </p:cNvPr>
          <p:cNvSpPr/>
          <p:nvPr/>
        </p:nvSpPr>
        <p:spPr>
          <a:xfrm>
            <a:off x="754949" y="2059215"/>
            <a:ext cx="8932390" cy="3330399"/>
          </a:xfrm>
          <a:prstGeom prst="rect">
            <a:avLst/>
          </a:prstGeom>
        </p:spPr>
        <p:txBody>
          <a:bodyPr wrap="square">
            <a:spAutoFit/>
          </a:bodyPr>
          <a:lstStyle/>
          <a:p>
            <a:pPr>
              <a:lnSpc>
                <a:spcPct val="200000"/>
              </a:lnSpc>
            </a:pPr>
            <a:r>
              <a:rPr lang="en-US" dirty="0">
                <a:solidFill>
                  <a:srgbClr val="0070C0"/>
                </a:solidFill>
                <a:latin typeface="Arial" panose="020B0604020202020204" pitchFamily="34" charset="0"/>
              </a:rPr>
              <a:t>Double Tops and Double Bottoms</a:t>
            </a:r>
            <a:r>
              <a:rPr lang="en-US" dirty="0">
                <a:solidFill>
                  <a:srgbClr val="444951"/>
                </a:solidFill>
                <a:latin typeface="Arial" panose="020B0604020202020204" pitchFamily="34" charset="0"/>
              </a:rPr>
              <a:t> </a:t>
            </a:r>
          </a:p>
          <a:p>
            <a:pPr>
              <a:lnSpc>
                <a:spcPct val="200000"/>
              </a:lnSpc>
            </a:pPr>
            <a:r>
              <a:rPr lang="en-US" dirty="0">
                <a:solidFill>
                  <a:srgbClr val="0070C0"/>
                </a:solidFill>
                <a:latin typeface="Arial" panose="020B0604020202020204" pitchFamily="34" charset="0"/>
              </a:rPr>
              <a:t>Heads and shoulders</a:t>
            </a:r>
            <a:r>
              <a:rPr lang="en-US" dirty="0">
                <a:solidFill>
                  <a:srgbClr val="444951"/>
                </a:solidFill>
                <a:latin typeface="Arial" panose="020B0604020202020204" pitchFamily="34" charset="0"/>
              </a:rPr>
              <a:t>  (inverse and none-inverse)</a:t>
            </a:r>
          </a:p>
          <a:p>
            <a:pPr>
              <a:lnSpc>
                <a:spcPct val="200000"/>
              </a:lnSpc>
            </a:pPr>
            <a:r>
              <a:rPr lang="en-US" dirty="0">
                <a:solidFill>
                  <a:srgbClr val="444951"/>
                </a:solidFill>
                <a:latin typeface="Arial" panose="020B0604020202020204" pitchFamily="34" charset="0"/>
              </a:rPr>
              <a:t>Rising and Falling </a:t>
            </a:r>
            <a:r>
              <a:rPr lang="en-US" dirty="0">
                <a:solidFill>
                  <a:srgbClr val="0070C0"/>
                </a:solidFill>
                <a:latin typeface="Arial" panose="020B0604020202020204" pitchFamily="34" charset="0"/>
              </a:rPr>
              <a:t>Wedges</a:t>
            </a:r>
            <a:endParaRPr lang="en-US" dirty="0">
              <a:solidFill>
                <a:srgbClr val="444951"/>
              </a:solidFill>
              <a:latin typeface="Arial" panose="020B0604020202020204" pitchFamily="34" charset="0"/>
            </a:endParaRPr>
          </a:p>
          <a:p>
            <a:pPr>
              <a:lnSpc>
                <a:spcPct val="200000"/>
              </a:lnSpc>
            </a:pPr>
            <a:r>
              <a:rPr lang="en-US" dirty="0">
                <a:solidFill>
                  <a:srgbClr val="444951"/>
                </a:solidFill>
                <a:latin typeface="Arial" panose="020B0604020202020204" pitchFamily="34" charset="0"/>
              </a:rPr>
              <a:t>Bullish and Bearish </a:t>
            </a:r>
            <a:r>
              <a:rPr lang="en-US" dirty="0">
                <a:solidFill>
                  <a:srgbClr val="0070C0"/>
                </a:solidFill>
                <a:latin typeface="Arial" panose="020B0604020202020204" pitchFamily="34" charset="0"/>
              </a:rPr>
              <a:t>Rectangles</a:t>
            </a:r>
            <a:endParaRPr lang="en-US" dirty="0">
              <a:solidFill>
                <a:srgbClr val="444951"/>
              </a:solidFill>
              <a:latin typeface="Arial" panose="020B0604020202020204" pitchFamily="34" charset="0"/>
            </a:endParaRPr>
          </a:p>
          <a:p>
            <a:pPr>
              <a:lnSpc>
                <a:spcPct val="200000"/>
              </a:lnSpc>
            </a:pPr>
            <a:r>
              <a:rPr lang="en-US" dirty="0">
                <a:solidFill>
                  <a:srgbClr val="444951"/>
                </a:solidFill>
                <a:latin typeface="Arial" panose="020B0604020202020204" pitchFamily="34" charset="0"/>
              </a:rPr>
              <a:t>Bearish and Bullish </a:t>
            </a:r>
            <a:r>
              <a:rPr lang="en-US" dirty="0">
                <a:solidFill>
                  <a:srgbClr val="0070C0"/>
                </a:solidFill>
                <a:latin typeface="Arial" panose="020B0604020202020204" pitchFamily="34" charset="0"/>
              </a:rPr>
              <a:t>Pennants</a:t>
            </a:r>
          </a:p>
          <a:p>
            <a:pPr>
              <a:lnSpc>
                <a:spcPct val="200000"/>
              </a:lnSpc>
            </a:pPr>
            <a:r>
              <a:rPr lang="en-US" dirty="0">
                <a:solidFill>
                  <a:srgbClr val="0070C0"/>
                </a:solidFill>
                <a:latin typeface="Arial" panose="020B0604020202020204" pitchFamily="34" charset="0"/>
              </a:rPr>
              <a:t>Triangles</a:t>
            </a:r>
            <a:r>
              <a:rPr lang="en-US" dirty="0">
                <a:solidFill>
                  <a:srgbClr val="444951"/>
                </a:solidFill>
                <a:latin typeface="Arial" panose="020B0604020202020204" pitchFamily="34" charset="0"/>
              </a:rPr>
              <a:t> (Symmetrical, Ascending, and Descending)</a:t>
            </a:r>
            <a:endParaRPr lang="en-US" b="0" i="0" dirty="0">
              <a:solidFill>
                <a:srgbClr val="444951"/>
              </a:solidFill>
              <a:effectLst/>
              <a:latin typeface="Arial" panose="020B0604020202020204" pitchFamily="34" charset="0"/>
            </a:endParaRPr>
          </a:p>
        </p:txBody>
      </p:sp>
    </p:spTree>
    <p:extLst>
      <p:ext uri="{BB962C8B-B14F-4D97-AF65-F5344CB8AC3E}">
        <p14:creationId xmlns:p14="http://schemas.microsoft.com/office/powerpoint/2010/main" val="891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0F8B01-475C-497D-8FCE-678BCAAFAE5C}"/>
              </a:ext>
            </a:extLst>
          </p:cNvPr>
          <p:cNvSpPr/>
          <p:nvPr/>
        </p:nvSpPr>
        <p:spPr>
          <a:xfrm>
            <a:off x="960678" y="682509"/>
            <a:ext cx="6864625" cy="369332"/>
          </a:xfrm>
          <a:prstGeom prst="rect">
            <a:avLst/>
          </a:prstGeom>
        </p:spPr>
        <p:txBody>
          <a:bodyPr wrap="square">
            <a:spAutoFit/>
          </a:bodyPr>
          <a:lstStyle/>
          <a:p>
            <a:r>
              <a:rPr lang="en-US" b="1" dirty="0">
                <a:solidFill>
                  <a:srgbClr val="0070C0"/>
                </a:solidFill>
                <a:latin typeface="Arial" panose="020B0604020202020204" pitchFamily="34" charset="0"/>
              </a:rPr>
              <a:t>HOW TO IDENTIFY AND TRADE CHART PATTERNS</a:t>
            </a:r>
            <a:endParaRPr lang="en-US" dirty="0"/>
          </a:p>
        </p:txBody>
      </p:sp>
      <p:sp>
        <p:nvSpPr>
          <p:cNvPr id="3" name="TextBox 2">
            <a:extLst>
              <a:ext uri="{FF2B5EF4-FFF2-40B4-BE49-F238E27FC236}">
                <a16:creationId xmlns:a16="http://schemas.microsoft.com/office/drawing/2014/main" id="{C3914579-DACF-4B26-869F-2AFBDD64A4C8}"/>
              </a:ext>
            </a:extLst>
          </p:cNvPr>
          <p:cNvSpPr txBox="1"/>
          <p:nvPr/>
        </p:nvSpPr>
        <p:spPr>
          <a:xfrm>
            <a:off x="960679" y="1559272"/>
            <a:ext cx="1561296" cy="369332"/>
          </a:xfrm>
          <a:prstGeom prst="rect">
            <a:avLst/>
          </a:prstGeom>
          <a:noFill/>
        </p:spPr>
        <p:txBody>
          <a:bodyPr wrap="square" rtlCol="0">
            <a:spAutoFit/>
          </a:bodyPr>
          <a:lstStyle/>
          <a:p>
            <a:r>
              <a:rPr lang="en-US" b="1" dirty="0">
                <a:solidFill>
                  <a:srgbClr val="0070C0"/>
                </a:solidFill>
              </a:rPr>
              <a:t>Double Tops</a:t>
            </a:r>
          </a:p>
        </p:txBody>
      </p:sp>
      <p:sp>
        <p:nvSpPr>
          <p:cNvPr id="4" name="Rectangle 3">
            <a:extLst>
              <a:ext uri="{FF2B5EF4-FFF2-40B4-BE49-F238E27FC236}">
                <a16:creationId xmlns:a16="http://schemas.microsoft.com/office/drawing/2014/main" id="{71460698-E401-4C38-BDDF-3B0BF4A50A4E}"/>
              </a:ext>
            </a:extLst>
          </p:cNvPr>
          <p:cNvSpPr/>
          <p:nvPr/>
        </p:nvSpPr>
        <p:spPr>
          <a:xfrm>
            <a:off x="960678" y="2192675"/>
            <a:ext cx="6096000" cy="646331"/>
          </a:xfrm>
          <a:prstGeom prst="rect">
            <a:avLst/>
          </a:prstGeom>
        </p:spPr>
        <p:txBody>
          <a:bodyPr>
            <a:spAutoFit/>
          </a:bodyPr>
          <a:lstStyle/>
          <a:p>
            <a:pPr algn="just"/>
            <a:r>
              <a:rPr lang="en-US" dirty="0">
                <a:solidFill>
                  <a:srgbClr val="444951"/>
                </a:solidFill>
                <a:latin typeface="Arial" panose="020B0604020202020204" pitchFamily="34" charset="0"/>
              </a:rPr>
              <a:t>The “</a:t>
            </a:r>
            <a:r>
              <a:rPr lang="en-US" dirty="0">
                <a:solidFill>
                  <a:srgbClr val="0070C0"/>
                </a:solidFill>
                <a:latin typeface="Arial" panose="020B0604020202020204" pitchFamily="34" charset="0"/>
              </a:rPr>
              <a:t>tops</a:t>
            </a:r>
            <a:r>
              <a:rPr lang="en-US" dirty="0">
                <a:solidFill>
                  <a:srgbClr val="444951"/>
                </a:solidFill>
                <a:latin typeface="Arial" panose="020B0604020202020204" pitchFamily="34" charset="0"/>
              </a:rPr>
              <a:t>” are peaks that are formed when the price hits a certain level that can’t be broken.</a:t>
            </a:r>
            <a:endParaRPr lang="en-US" dirty="0"/>
          </a:p>
        </p:txBody>
      </p:sp>
      <p:sp>
        <p:nvSpPr>
          <p:cNvPr id="5" name="Rectangle 4">
            <a:extLst>
              <a:ext uri="{FF2B5EF4-FFF2-40B4-BE49-F238E27FC236}">
                <a16:creationId xmlns:a16="http://schemas.microsoft.com/office/drawing/2014/main" id="{0FC5ACA6-BD01-400A-96FE-96D82FCF8D37}"/>
              </a:ext>
            </a:extLst>
          </p:cNvPr>
          <p:cNvSpPr/>
          <p:nvPr/>
        </p:nvSpPr>
        <p:spPr>
          <a:xfrm>
            <a:off x="960678" y="2942701"/>
            <a:ext cx="6096000" cy="646331"/>
          </a:xfrm>
          <a:prstGeom prst="rect">
            <a:avLst/>
          </a:prstGeom>
        </p:spPr>
        <p:txBody>
          <a:bodyPr>
            <a:spAutoFit/>
          </a:bodyPr>
          <a:lstStyle/>
          <a:p>
            <a:pPr algn="just"/>
            <a:r>
              <a:rPr lang="en-US" dirty="0">
                <a:solidFill>
                  <a:srgbClr val="444951"/>
                </a:solidFill>
                <a:latin typeface="Arial" panose="020B0604020202020204" pitchFamily="34" charset="0"/>
              </a:rPr>
              <a:t>A </a:t>
            </a:r>
            <a:r>
              <a:rPr lang="en-US" dirty="0">
                <a:solidFill>
                  <a:srgbClr val="0070C0"/>
                </a:solidFill>
                <a:latin typeface="Arial" panose="020B0604020202020204" pitchFamily="34" charset="0"/>
              </a:rPr>
              <a:t>double top</a:t>
            </a:r>
            <a:r>
              <a:rPr lang="en-US" dirty="0">
                <a:solidFill>
                  <a:srgbClr val="444951"/>
                </a:solidFill>
                <a:latin typeface="Arial" panose="020B0604020202020204" pitchFamily="34" charset="0"/>
              </a:rPr>
              <a:t> is a reversal pattern that is formed after there is an extended move up.</a:t>
            </a:r>
            <a:endParaRPr lang="en-US" dirty="0"/>
          </a:p>
        </p:txBody>
      </p:sp>
      <p:sp>
        <p:nvSpPr>
          <p:cNvPr id="10" name="TextBox 9">
            <a:extLst>
              <a:ext uri="{FF2B5EF4-FFF2-40B4-BE49-F238E27FC236}">
                <a16:creationId xmlns:a16="http://schemas.microsoft.com/office/drawing/2014/main" id="{FB3089B7-E58E-4D6A-A4D0-EBE31F12FB6D}"/>
              </a:ext>
            </a:extLst>
          </p:cNvPr>
          <p:cNvSpPr txBox="1"/>
          <p:nvPr/>
        </p:nvSpPr>
        <p:spPr>
          <a:xfrm>
            <a:off x="8602889" y="5022512"/>
            <a:ext cx="1656521" cy="276999"/>
          </a:xfrm>
          <a:prstGeom prst="rect">
            <a:avLst/>
          </a:prstGeom>
          <a:noFill/>
        </p:spPr>
        <p:txBody>
          <a:bodyPr wrap="square" rtlCol="0">
            <a:spAutoFit/>
          </a:bodyPr>
          <a:lstStyle/>
          <a:p>
            <a:r>
              <a:rPr lang="en-US" sz="1200" dirty="0"/>
              <a:t>Price drops down</a:t>
            </a:r>
          </a:p>
        </p:txBody>
      </p:sp>
      <p:pic>
        <p:nvPicPr>
          <p:cNvPr id="13" name="Picture 12">
            <a:extLst>
              <a:ext uri="{FF2B5EF4-FFF2-40B4-BE49-F238E27FC236}">
                <a16:creationId xmlns:a16="http://schemas.microsoft.com/office/drawing/2014/main" id="{C37B75B3-550A-41B7-933C-BEE0B21D6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446" y="970762"/>
            <a:ext cx="2689676" cy="2506254"/>
          </a:xfrm>
          <a:prstGeom prst="rect">
            <a:avLst/>
          </a:prstGeom>
        </p:spPr>
      </p:pic>
      <p:pic>
        <p:nvPicPr>
          <p:cNvPr id="15" name="Picture 14">
            <a:extLst>
              <a:ext uri="{FF2B5EF4-FFF2-40B4-BE49-F238E27FC236}">
                <a16:creationId xmlns:a16="http://schemas.microsoft.com/office/drawing/2014/main" id="{E4473526-D621-4DB7-8D03-6A20A7555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092" y="3265867"/>
            <a:ext cx="3452297" cy="2348949"/>
          </a:xfrm>
          <a:prstGeom prst="rect">
            <a:avLst/>
          </a:prstGeom>
        </p:spPr>
      </p:pic>
      <p:sp>
        <p:nvSpPr>
          <p:cNvPr id="16" name="TextBox 15">
            <a:extLst>
              <a:ext uri="{FF2B5EF4-FFF2-40B4-BE49-F238E27FC236}">
                <a16:creationId xmlns:a16="http://schemas.microsoft.com/office/drawing/2014/main" id="{4BF090DD-CECB-47DE-AE13-5253AB2964D8}"/>
              </a:ext>
            </a:extLst>
          </p:cNvPr>
          <p:cNvSpPr txBox="1"/>
          <p:nvPr/>
        </p:nvSpPr>
        <p:spPr>
          <a:xfrm>
            <a:off x="8535240" y="1129902"/>
            <a:ext cx="2677149" cy="276999"/>
          </a:xfrm>
          <a:prstGeom prst="rect">
            <a:avLst/>
          </a:prstGeom>
          <a:noFill/>
        </p:spPr>
        <p:txBody>
          <a:bodyPr wrap="square" rtlCol="0">
            <a:spAutoFit/>
          </a:bodyPr>
          <a:lstStyle/>
          <a:p>
            <a:r>
              <a:rPr lang="en-US" sz="1200" dirty="0"/>
              <a:t>One top</a:t>
            </a:r>
          </a:p>
        </p:txBody>
      </p:sp>
      <p:sp>
        <p:nvSpPr>
          <p:cNvPr id="17" name="TextBox 16">
            <a:extLst>
              <a:ext uri="{FF2B5EF4-FFF2-40B4-BE49-F238E27FC236}">
                <a16:creationId xmlns:a16="http://schemas.microsoft.com/office/drawing/2014/main" id="{49A5BE79-21C3-49F5-B765-81542B3A1339}"/>
              </a:ext>
            </a:extLst>
          </p:cNvPr>
          <p:cNvSpPr txBox="1"/>
          <p:nvPr/>
        </p:nvSpPr>
        <p:spPr>
          <a:xfrm>
            <a:off x="9402521" y="1129901"/>
            <a:ext cx="1298714" cy="276999"/>
          </a:xfrm>
          <a:prstGeom prst="rect">
            <a:avLst/>
          </a:prstGeom>
          <a:noFill/>
        </p:spPr>
        <p:txBody>
          <a:bodyPr wrap="square" rtlCol="0">
            <a:spAutoFit/>
          </a:bodyPr>
          <a:lstStyle/>
          <a:p>
            <a:r>
              <a:rPr lang="en-US" sz="1200" dirty="0"/>
              <a:t>Two tops</a:t>
            </a:r>
          </a:p>
        </p:txBody>
      </p:sp>
      <p:sp>
        <p:nvSpPr>
          <p:cNvPr id="18" name="TextBox 17">
            <a:extLst>
              <a:ext uri="{FF2B5EF4-FFF2-40B4-BE49-F238E27FC236}">
                <a16:creationId xmlns:a16="http://schemas.microsoft.com/office/drawing/2014/main" id="{EB295002-ABE7-48E3-A742-7C98ED8100BF}"/>
              </a:ext>
            </a:extLst>
          </p:cNvPr>
          <p:cNvSpPr txBox="1"/>
          <p:nvPr/>
        </p:nvSpPr>
        <p:spPr>
          <a:xfrm>
            <a:off x="8872435" y="4486509"/>
            <a:ext cx="2358887" cy="276999"/>
          </a:xfrm>
          <a:prstGeom prst="rect">
            <a:avLst/>
          </a:prstGeom>
          <a:noFill/>
        </p:spPr>
        <p:txBody>
          <a:bodyPr wrap="square" rtlCol="0">
            <a:spAutoFit/>
          </a:bodyPr>
          <a:lstStyle/>
          <a:p>
            <a:r>
              <a:rPr lang="en-US" sz="1200" dirty="0"/>
              <a:t>Neck Line</a:t>
            </a:r>
          </a:p>
        </p:txBody>
      </p:sp>
      <p:sp>
        <p:nvSpPr>
          <p:cNvPr id="19" name="Rectangle 18">
            <a:extLst>
              <a:ext uri="{FF2B5EF4-FFF2-40B4-BE49-F238E27FC236}">
                <a16:creationId xmlns:a16="http://schemas.microsoft.com/office/drawing/2014/main" id="{469BA5E6-69EF-4023-BF8F-0569DF1718B7}"/>
              </a:ext>
            </a:extLst>
          </p:cNvPr>
          <p:cNvSpPr/>
          <p:nvPr/>
        </p:nvSpPr>
        <p:spPr>
          <a:xfrm>
            <a:off x="960678" y="4932300"/>
            <a:ext cx="6096000" cy="646331"/>
          </a:xfrm>
          <a:prstGeom prst="rect">
            <a:avLst/>
          </a:prstGeom>
        </p:spPr>
        <p:txBody>
          <a:bodyPr>
            <a:spAutoFit/>
          </a:bodyPr>
          <a:lstStyle/>
          <a:p>
            <a:pPr algn="just"/>
            <a:r>
              <a:rPr lang="en-US" dirty="0">
                <a:solidFill>
                  <a:srgbClr val="444951"/>
                </a:solidFill>
                <a:latin typeface="Arial" panose="020B0604020202020204" pitchFamily="34" charset="0"/>
              </a:rPr>
              <a:t>Looking at the chart you can see that the price </a:t>
            </a:r>
            <a:r>
              <a:rPr lang="en-US" dirty="0">
                <a:solidFill>
                  <a:srgbClr val="0070C0"/>
                </a:solidFill>
                <a:latin typeface="Arial" panose="020B0604020202020204" pitchFamily="34" charset="0"/>
              </a:rPr>
              <a:t>breaks the neckline</a:t>
            </a:r>
            <a:r>
              <a:rPr lang="en-US" dirty="0">
                <a:solidFill>
                  <a:srgbClr val="444951"/>
                </a:solidFill>
                <a:latin typeface="Arial" panose="020B0604020202020204" pitchFamily="34" charset="0"/>
              </a:rPr>
              <a:t> and makes a nice move down.</a:t>
            </a:r>
            <a:endParaRPr lang="en-US" dirty="0"/>
          </a:p>
        </p:txBody>
      </p:sp>
      <p:sp>
        <p:nvSpPr>
          <p:cNvPr id="20" name="Rectangle 19">
            <a:extLst>
              <a:ext uri="{FF2B5EF4-FFF2-40B4-BE49-F238E27FC236}">
                <a16:creationId xmlns:a16="http://schemas.microsoft.com/office/drawing/2014/main" id="{D6C64DFD-047F-4A58-8B4E-32CD30828850}"/>
              </a:ext>
            </a:extLst>
          </p:cNvPr>
          <p:cNvSpPr/>
          <p:nvPr/>
        </p:nvSpPr>
        <p:spPr>
          <a:xfrm>
            <a:off x="960678" y="4163343"/>
            <a:ext cx="6096000" cy="646331"/>
          </a:xfrm>
          <a:prstGeom prst="rect">
            <a:avLst/>
          </a:prstGeom>
        </p:spPr>
        <p:txBody>
          <a:bodyPr>
            <a:spAutoFit/>
          </a:bodyPr>
          <a:lstStyle/>
          <a:p>
            <a:pPr algn="just"/>
            <a:r>
              <a:rPr lang="en-US" dirty="0">
                <a:solidFill>
                  <a:srgbClr val="444951"/>
                </a:solidFill>
                <a:latin typeface="Arial" panose="020B0604020202020204" pitchFamily="34" charset="0"/>
              </a:rPr>
              <a:t>We are to place our </a:t>
            </a:r>
            <a:r>
              <a:rPr lang="en-US" dirty="0">
                <a:solidFill>
                  <a:srgbClr val="0070C0"/>
                </a:solidFill>
                <a:latin typeface="Arial" panose="020B0604020202020204" pitchFamily="34" charset="0"/>
              </a:rPr>
              <a:t>entry order below the neckline </a:t>
            </a:r>
            <a:r>
              <a:rPr lang="en-US" dirty="0">
                <a:solidFill>
                  <a:srgbClr val="444951"/>
                </a:solidFill>
                <a:latin typeface="Arial" panose="020B0604020202020204" pitchFamily="34" charset="0"/>
              </a:rPr>
              <a:t>because we are anticipating a reversal of the uptrend.</a:t>
            </a:r>
            <a:endParaRPr lang="en-US" dirty="0"/>
          </a:p>
        </p:txBody>
      </p:sp>
    </p:spTree>
    <p:extLst>
      <p:ext uri="{BB962C8B-B14F-4D97-AF65-F5344CB8AC3E}">
        <p14:creationId xmlns:p14="http://schemas.microsoft.com/office/powerpoint/2010/main" val="402352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F2113-3926-42D8-A9FE-796576C7CE51}"/>
              </a:ext>
            </a:extLst>
          </p:cNvPr>
          <p:cNvSpPr/>
          <p:nvPr/>
        </p:nvSpPr>
        <p:spPr>
          <a:xfrm>
            <a:off x="583096" y="1326446"/>
            <a:ext cx="6096000" cy="646331"/>
          </a:xfrm>
          <a:prstGeom prst="rect">
            <a:avLst/>
          </a:prstGeom>
        </p:spPr>
        <p:txBody>
          <a:bodyPr>
            <a:spAutoFit/>
          </a:bodyPr>
          <a:lstStyle/>
          <a:p>
            <a:pPr algn="just"/>
            <a:r>
              <a:rPr lang="en-US" dirty="0">
                <a:solidFill>
                  <a:srgbClr val="444951"/>
                </a:solidFill>
                <a:latin typeface="Arial" panose="020B0604020202020204" pitchFamily="34" charset="0"/>
              </a:rPr>
              <a:t>The </a:t>
            </a:r>
            <a:r>
              <a:rPr lang="en-US" dirty="0">
                <a:solidFill>
                  <a:srgbClr val="0070C0"/>
                </a:solidFill>
                <a:latin typeface="Arial" panose="020B0604020202020204" pitchFamily="34" charset="0"/>
              </a:rPr>
              <a:t>double bottom</a:t>
            </a:r>
            <a:r>
              <a:rPr lang="en-US" dirty="0">
                <a:solidFill>
                  <a:srgbClr val="444951"/>
                </a:solidFill>
                <a:latin typeface="Arial" panose="020B0604020202020204" pitchFamily="34" charset="0"/>
              </a:rPr>
              <a:t> is also a trend reversal formation, but this time we are looking to go long instead of short.</a:t>
            </a:r>
            <a:endParaRPr lang="en-US" dirty="0"/>
          </a:p>
        </p:txBody>
      </p:sp>
      <p:sp>
        <p:nvSpPr>
          <p:cNvPr id="3" name="TextBox 2">
            <a:extLst>
              <a:ext uri="{FF2B5EF4-FFF2-40B4-BE49-F238E27FC236}">
                <a16:creationId xmlns:a16="http://schemas.microsoft.com/office/drawing/2014/main" id="{EF04E8C2-CE00-4975-81E4-72B89BCE4C5C}"/>
              </a:ext>
            </a:extLst>
          </p:cNvPr>
          <p:cNvSpPr txBox="1"/>
          <p:nvPr/>
        </p:nvSpPr>
        <p:spPr>
          <a:xfrm>
            <a:off x="583096" y="577991"/>
            <a:ext cx="3723861" cy="369332"/>
          </a:xfrm>
          <a:prstGeom prst="rect">
            <a:avLst/>
          </a:prstGeom>
          <a:noFill/>
        </p:spPr>
        <p:txBody>
          <a:bodyPr wrap="square" rtlCol="0">
            <a:spAutoFit/>
          </a:bodyPr>
          <a:lstStyle/>
          <a:p>
            <a:r>
              <a:rPr lang="en-US" b="1" dirty="0">
                <a:solidFill>
                  <a:srgbClr val="0070C0"/>
                </a:solidFill>
              </a:rPr>
              <a:t>Double Bottoms</a:t>
            </a:r>
          </a:p>
        </p:txBody>
      </p:sp>
      <p:sp>
        <p:nvSpPr>
          <p:cNvPr id="4" name="Rectangle 3">
            <a:extLst>
              <a:ext uri="{FF2B5EF4-FFF2-40B4-BE49-F238E27FC236}">
                <a16:creationId xmlns:a16="http://schemas.microsoft.com/office/drawing/2014/main" id="{58252121-CD85-4590-99DD-6CCF7B57DC54}"/>
              </a:ext>
            </a:extLst>
          </p:cNvPr>
          <p:cNvSpPr/>
          <p:nvPr/>
        </p:nvSpPr>
        <p:spPr>
          <a:xfrm>
            <a:off x="583096" y="2134038"/>
            <a:ext cx="6096000" cy="646331"/>
          </a:xfrm>
          <a:prstGeom prst="rect">
            <a:avLst/>
          </a:prstGeom>
        </p:spPr>
        <p:txBody>
          <a:bodyPr>
            <a:spAutoFit/>
          </a:bodyPr>
          <a:lstStyle/>
          <a:p>
            <a:pPr algn="just"/>
            <a:r>
              <a:rPr lang="en-US" dirty="0">
                <a:solidFill>
                  <a:srgbClr val="444951"/>
                </a:solidFill>
                <a:latin typeface="Arial" panose="020B0604020202020204" pitchFamily="34" charset="0"/>
              </a:rPr>
              <a:t>Notice how the second bottom wasn’t able to significantly break the first bottom.</a:t>
            </a:r>
            <a:endParaRPr lang="en-US" dirty="0"/>
          </a:p>
        </p:txBody>
      </p:sp>
      <p:sp>
        <p:nvSpPr>
          <p:cNvPr id="5" name="Rectangle 4">
            <a:extLst>
              <a:ext uri="{FF2B5EF4-FFF2-40B4-BE49-F238E27FC236}">
                <a16:creationId xmlns:a16="http://schemas.microsoft.com/office/drawing/2014/main" id="{3617B605-6D8F-4670-B368-F0882C061C20}"/>
              </a:ext>
            </a:extLst>
          </p:cNvPr>
          <p:cNvSpPr/>
          <p:nvPr/>
        </p:nvSpPr>
        <p:spPr>
          <a:xfrm>
            <a:off x="583096" y="2941630"/>
            <a:ext cx="6096000" cy="646331"/>
          </a:xfrm>
          <a:prstGeom prst="rect">
            <a:avLst/>
          </a:prstGeom>
        </p:spPr>
        <p:txBody>
          <a:bodyPr>
            <a:spAutoFit/>
          </a:bodyPr>
          <a:lstStyle/>
          <a:p>
            <a:pPr algn="just"/>
            <a:r>
              <a:rPr lang="en-US" dirty="0">
                <a:solidFill>
                  <a:srgbClr val="444951"/>
                </a:solidFill>
                <a:latin typeface="Arial" panose="020B0604020202020204" pitchFamily="34" charset="0"/>
              </a:rPr>
              <a:t>This is a sign that the selling pressure is about finished, and that a reversal is about to occur.</a:t>
            </a:r>
            <a:endParaRPr lang="en-US" dirty="0"/>
          </a:p>
        </p:txBody>
      </p:sp>
      <p:sp>
        <p:nvSpPr>
          <p:cNvPr id="6" name="Rectangle 5">
            <a:extLst>
              <a:ext uri="{FF2B5EF4-FFF2-40B4-BE49-F238E27FC236}">
                <a16:creationId xmlns:a16="http://schemas.microsoft.com/office/drawing/2014/main" id="{A2DF7BAF-2AB5-47BA-B3A8-7CEF4FB351CE}"/>
              </a:ext>
            </a:extLst>
          </p:cNvPr>
          <p:cNvSpPr/>
          <p:nvPr/>
        </p:nvSpPr>
        <p:spPr>
          <a:xfrm>
            <a:off x="569843" y="3967084"/>
            <a:ext cx="6096000" cy="1477328"/>
          </a:xfrm>
          <a:prstGeom prst="rect">
            <a:avLst/>
          </a:prstGeom>
        </p:spPr>
        <p:txBody>
          <a:bodyPr>
            <a:spAutoFit/>
          </a:bodyPr>
          <a:lstStyle/>
          <a:p>
            <a:pPr algn="just"/>
            <a:r>
              <a:rPr lang="en-US" dirty="0">
                <a:solidFill>
                  <a:srgbClr val="444951"/>
                </a:solidFill>
                <a:latin typeface="Arial" panose="020B0604020202020204" pitchFamily="34" charset="0"/>
              </a:rPr>
              <a:t>With the double bottom, we would place our entry order </a:t>
            </a:r>
            <a:r>
              <a:rPr lang="en-US" dirty="0">
                <a:solidFill>
                  <a:srgbClr val="0070C0"/>
                </a:solidFill>
                <a:latin typeface="Arial" panose="020B0604020202020204" pitchFamily="34" charset="0"/>
              </a:rPr>
              <a:t>above the neckline</a:t>
            </a:r>
            <a:r>
              <a:rPr lang="en-US" dirty="0">
                <a:solidFill>
                  <a:srgbClr val="444951"/>
                </a:solidFill>
                <a:latin typeface="Arial" panose="020B0604020202020204" pitchFamily="34" charset="0"/>
              </a:rPr>
              <a:t> because we are anticipating a reversal of the down trend.</a:t>
            </a:r>
          </a:p>
          <a:p>
            <a:br>
              <a:rPr lang="en-US" dirty="0"/>
            </a:br>
            <a:endParaRPr lang="en-US" dirty="0"/>
          </a:p>
        </p:txBody>
      </p:sp>
      <p:sp>
        <p:nvSpPr>
          <p:cNvPr id="7" name="Rectangle 6">
            <a:extLst>
              <a:ext uri="{FF2B5EF4-FFF2-40B4-BE49-F238E27FC236}">
                <a16:creationId xmlns:a16="http://schemas.microsoft.com/office/drawing/2014/main" id="{0F2ACE13-7908-4B4F-92F7-30BCBF6963D1}"/>
              </a:ext>
            </a:extLst>
          </p:cNvPr>
          <p:cNvSpPr/>
          <p:nvPr/>
        </p:nvSpPr>
        <p:spPr>
          <a:xfrm>
            <a:off x="583096" y="4977929"/>
            <a:ext cx="6096000" cy="646331"/>
          </a:xfrm>
          <a:prstGeom prst="rect">
            <a:avLst/>
          </a:prstGeom>
        </p:spPr>
        <p:txBody>
          <a:bodyPr wrap="square">
            <a:spAutoFit/>
          </a:bodyPr>
          <a:lstStyle/>
          <a:p>
            <a:pPr algn="just"/>
            <a:r>
              <a:rPr lang="en-US" dirty="0">
                <a:solidFill>
                  <a:srgbClr val="444951"/>
                </a:solidFill>
                <a:latin typeface="Arial" panose="020B0604020202020204" pitchFamily="34" charset="0"/>
              </a:rPr>
              <a:t>Looking at the chart you can see that the </a:t>
            </a:r>
            <a:r>
              <a:rPr lang="en-US" dirty="0">
                <a:solidFill>
                  <a:srgbClr val="0070C0"/>
                </a:solidFill>
                <a:latin typeface="Arial" panose="020B0604020202020204" pitchFamily="34" charset="0"/>
              </a:rPr>
              <a:t>price breaks the neckline</a:t>
            </a:r>
            <a:r>
              <a:rPr lang="en-US" dirty="0">
                <a:solidFill>
                  <a:srgbClr val="444951"/>
                </a:solidFill>
                <a:latin typeface="Arial" panose="020B0604020202020204" pitchFamily="34" charset="0"/>
              </a:rPr>
              <a:t> and makes a nice move down.</a:t>
            </a:r>
            <a:endParaRPr lang="en-US" dirty="0"/>
          </a:p>
        </p:txBody>
      </p:sp>
      <p:pic>
        <p:nvPicPr>
          <p:cNvPr id="11" name="Picture 10">
            <a:extLst>
              <a:ext uri="{FF2B5EF4-FFF2-40B4-BE49-F238E27FC236}">
                <a16:creationId xmlns:a16="http://schemas.microsoft.com/office/drawing/2014/main" id="{5DD0EA2D-0ABA-48BD-8F25-6861C6A65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925" y="3481576"/>
            <a:ext cx="3588232" cy="2360394"/>
          </a:xfrm>
          <a:prstGeom prst="rect">
            <a:avLst/>
          </a:prstGeom>
        </p:spPr>
      </p:pic>
      <p:sp>
        <p:nvSpPr>
          <p:cNvPr id="12" name="TextBox 11">
            <a:extLst>
              <a:ext uri="{FF2B5EF4-FFF2-40B4-BE49-F238E27FC236}">
                <a16:creationId xmlns:a16="http://schemas.microsoft.com/office/drawing/2014/main" id="{1E92C1F1-E810-47D2-9E9F-E6CA769ACD86}"/>
              </a:ext>
            </a:extLst>
          </p:cNvPr>
          <p:cNvSpPr txBox="1"/>
          <p:nvPr/>
        </p:nvSpPr>
        <p:spPr>
          <a:xfrm>
            <a:off x="9343195" y="4225883"/>
            <a:ext cx="1577008" cy="276999"/>
          </a:xfrm>
          <a:prstGeom prst="rect">
            <a:avLst/>
          </a:prstGeom>
          <a:noFill/>
        </p:spPr>
        <p:txBody>
          <a:bodyPr wrap="square" rtlCol="0">
            <a:spAutoFit/>
          </a:bodyPr>
          <a:lstStyle/>
          <a:p>
            <a:r>
              <a:rPr lang="en-US" sz="1200" dirty="0"/>
              <a:t>neckline</a:t>
            </a:r>
          </a:p>
        </p:txBody>
      </p:sp>
      <p:sp>
        <p:nvSpPr>
          <p:cNvPr id="13" name="TextBox 12">
            <a:extLst>
              <a:ext uri="{FF2B5EF4-FFF2-40B4-BE49-F238E27FC236}">
                <a16:creationId xmlns:a16="http://schemas.microsoft.com/office/drawing/2014/main" id="{154AA458-40C8-4BCC-ADB1-8268908D59A8}"/>
              </a:ext>
            </a:extLst>
          </p:cNvPr>
          <p:cNvSpPr txBox="1"/>
          <p:nvPr/>
        </p:nvSpPr>
        <p:spPr>
          <a:xfrm>
            <a:off x="8680585" y="2852135"/>
            <a:ext cx="2239618" cy="276999"/>
          </a:xfrm>
          <a:prstGeom prst="rect">
            <a:avLst/>
          </a:prstGeom>
          <a:noFill/>
        </p:spPr>
        <p:txBody>
          <a:bodyPr wrap="square" rtlCol="0">
            <a:spAutoFit/>
          </a:bodyPr>
          <a:lstStyle/>
          <a:p>
            <a:r>
              <a:rPr lang="en-US" sz="1200" dirty="0"/>
              <a:t>first bottom</a:t>
            </a:r>
          </a:p>
        </p:txBody>
      </p:sp>
      <p:sp>
        <p:nvSpPr>
          <p:cNvPr id="14" name="TextBox 13">
            <a:extLst>
              <a:ext uri="{FF2B5EF4-FFF2-40B4-BE49-F238E27FC236}">
                <a16:creationId xmlns:a16="http://schemas.microsoft.com/office/drawing/2014/main" id="{1ECDEFE5-8DB5-428D-862C-418B4C5217D5}"/>
              </a:ext>
            </a:extLst>
          </p:cNvPr>
          <p:cNvSpPr txBox="1"/>
          <p:nvPr/>
        </p:nvSpPr>
        <p:spPr>
          <a:xfrm>
            <a:off x="9800394" y="2869669"/>
            <a:ext cx="1577008" cy="276999"/>
          </a:xfrm>
          <a:prstGeom prst="rect">
            <a:avLst/>
          </a:prstGeom>
          <a:noFill/>
        </p:spPr>
        <p:txBody>
          <a:bodyPr wrap="square" rtlCol="0">
            <a:spAutoFit/>
          </a:bodyPr>
          <a:lstStyle/>
          <a:p>
            <a:r>
              <a:rPr lang="en-US" sz="1200" dirty="0"/>
              <a:t>second bottom</a:t>
            </a:r>
          </a:p>
        </p:txBody>
      </p:sp>
      <p:sp>
        <p:nvSpPr>
          <p:cNvPr id="15" name="TextBox 14">
            <a:extLst>
              <a:ext uri="{FF2B5EF4-FFF2-40B4-BE49-F238E27FC236}">
                <a16:creationId xmlns:a16="http://schemas.microsoft.com/office/drawing/2014/main" id="{D89B5245-E6C2-4588-B0F0-93BCE7AA54CA}"/>
              </a:ext>
            </a:extLst>
          </p:cNvPr>
          <p:cNvSpPr txBox="1"/>
          <p:nvPr/>
        </p:nvSpPr>
        <p:spPr>
          <a:xfrm>
            <a:off x="10403368" y="3856551"/>
            <a:ext cx="2213113" cy="369332"/>
          </a:xfrm>
          <a:prstGeom prst="rect">
            <a:avLst/>
          </a:prstGeom>
          <a:noFill/>
        </p:spPr>
        <p:txBody>
          <a:bodyPr wrap="square" rtlCol="0">
            <a:spAutoFit/>
          </a:bodyPr>
          <a:lstStyle/>
          <a:p>
            <a:r>
              <a:rPr lang="en-US" dirty="0"/>
              <a:t> </a:t>
            </a:r>
            <a:r>
              <a:rPr lang="en-US" sz="1200" dirty="0"/>
              <a:t>price moves up</a:t>
            </a:r>
            <a:endParaRPr lang="en-US" dirty="0"/>
          </a:p>
        </p:txBody>
      </p:sp>
      <p:pic>
        <p:nvPicPr>
          <p:cNvPr id="17" name="Picture 16">
            <a:extLst>
              <a:ext uri="{FF2B5EF4-FFF2-40B4-BE49-F238E27FC236}">
                <a16:creationId xmlns:a16="http://schemas.microsoft.com/office/drawing/2014/main" id="{5354B588-74A6-4688-BF36-2E6ED594E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312" y="638597"/>
            <a:ext cx="2809875" cy="2717864"/>
          </a:xfrm>
          <a:prstGeom prst="rect">
            <a:avLst/>
          </a:prstGeom>
        </p:spPr>
      </p:pic>
      <p:sp>
        <p:nvSpPr>
          <p:cNvPr id="18" name="TextBox 17">
            <a:extLst>
              <a:ext uri="{FF2B5EF4-FFF2-40B4-BE49-F238E27FC236}">
                <a16:creationId xmlns:a16="http://schemas.microsoft.com/office/drawing/2014/main" id="{954186E1-0626-4C9C-BB79-A027725C8E09}"/>
              </a:ext>
            </a:extLst>
          </p:cNvPr>
          <p:cNvSpPr txBox="1"/>
          <p:nvPr/>
        </p:nvSpPr>
        <p:spPr>
          <a:xfrm>
            <a:off x="9776997" y="1530581"/>
            <a:ext cx="1577008" cy="276999"/>
          </a:xfrm>
          <a:prstGeom prst="rect">
            <a:avLst/>
          </a:prstGeom>
          <a:noFill/>
        </p:spPr>
        <p:txBody>
          <a:bodyPr wrap="square" rtlCol="0">
            <a:spAutoFit/>
          </a:bodyPr>
          <a:lstStyle/>
          <a:p>
            <a:r>
              <a:rPr lang="en-US" sz="1200" dirty="0"/>
              <a:t>neckline</a:t>
            </a:r>
          </a:p>
        </p:txBody>
      </p:sp>
    </p:spTree>
    <p:extLst>
      <p:ext uri="{BB962C8B-B14F-4D97-AF65-F5344CB8AC3E}">
        <p14:creationId xmlns:p14="http://schemas.microsoft.com/office/powerpoint/2010/main" val="316392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6B5E6-60B0-48CC-BA7B-48E8A0FA8854}"/>
              </a:ext>
            </a:extLst>
          </p:cNvPr>
          <p:cNvSpPr/>
          <p:nvPr/>
        </p:nvSpPr>
        <p:spPr>
          <a:xfrm>
            <a:off x="887896" y="1269584"/>
            <a:ext cx="6096000" cy="646331"/>
          </a:xfrm>
          <a:prstGeom prst="rect">
            <a:avLst/>
          </a:prstGeom>
        </p:spPr>
        <p:txBody>
          <a:bodyPr>
            <a:spAutoFit/>
          </a:bodyPr>
          <a:lstStyle/>
          <a:p>
            <a:pPr algn="just"/>
            <a:r>
              <a:rPr lang="en-US" dirty="0">
                <a:solidFill>
                  <a:srgbClr val="444951"/>
                </a:solidFill>
                <a:latin typeface="Arial" panose="020B0604020202020204" pitchFamily="34" charset="0"/>
              </a:rPr>
              <a:t>Like the double bottom and tops, the </a:t>
            </a:r>
            <a:r>
              <a:rPr lang="en-US" dirty="0">
                <a:solidFill>
                  <a:srgbClr val="0070C0"/>
                </a:solidFill>
                <a:latin typeface="Arial" panose="020B0604020202020204" pitchFamily="34" charset="0"/>
              </a:rPr>
              <a:t>head and shoulders </a:t>
            </a:r>
            <a:r>
              <a:rPr lang="en-US" dirty="0">
                <a:solidFill>
                  <a:srgbClr val="444951"/>
                </a:solidFill>
                <a:latin typeface="Arial" panose="020B0604020202020204" pitchFamily="34" charset="0"/>
              </a:rPr>
              <a:t>pattern is also a trend reversal formation.</a:t>
            </a:r>
            <a:r>
              <a:rPr lang="en-US" dirty="0"/>
              <a:t> </a:t>
            </a:r>
          </a:p>
        </p:txBody>
      </p:sp>
      <p:sp>
        <p:nvSpPr>
          <p:cNvPr id="3" name="TextBox 2">
            <a:extLst>
              <a:ext uri="{FF2B5EF4-FFF2-40B4-BE49-F238E27FC236}">
                <a16:creationId xmlns:a16="http://schemas.microsoft.com/office/drawing/2014/main" id="{CE4E4895-D19E-4246-A8DF-89052BBB6D80}"/>
              </a:ext>
            </a:extLst>
          </p:cNvPr>
          <p:cNvSpPr txBox="1"/>
          <p:nvPr/>
        </p:nvSpPr>
        <p:spPr>
          <a:xfrm>
            <a:off x="874643" y="605746"/>
            <a:ext cx="3432313" cy="369332"/>
          </a:xfrm>
          <a:prstGeom prst="rect">
            <a:avLst/>
          </a:prstGeom>
          <a:noFill/>
        </p:spPr>
        <p:txBody>
          <a:bodyPr wrap="square" rtlCol="0">
            <a:spAutoFit/>
          </a:bodyPr>
          <a:lstStyle/>
          <a:p>
            <a:r>
              <a:rPr lang="en-US" b="1" dirty="0">
                <a:solidFill>
                  <a:srgbClr val="0070C0"/>
                </a:solidFill>
              </a:rPr>
              <a:t>Head and shoulders</a:t>
            </a:r>
          </a:p>
        </p:txBody>
      </p:sp>
      <p:sp>
        <p:nvSpPr>
          <p:cNvPr id="4" name="Rectangle 3">
            <a:extLst>
              <a:ext uri="{FF2B5EF4-FFF2-40B4-BE49-F238E27FC236}">
                <a16:creationId xmlns:a16="http://schemas.microsoft.com/office/drawing/2014/main" id="{D1235005-A285-4190-BDC0-AA3F24743ED0}"/>
              </a:ext>
            </a:extLst>
          </p:cNvPr>
          <p:cNvSpPr/>
          <p:nvPr/>
        </p:nvSpPr>
        <p:spPr>
          <a:xfrm>
            <a:off x="874643" y="3235399"/>
            <a:ext cx="6096000" cy="646331"/>
          </a:xfrm>
          <a:prstGeom prst="rect">
            <a:avLst/>
          </a:prstGeom>
        </p:spPr>
        <p:txBody>
          <a:bodyPr>
            <a:spAutoFit/>
          </a:bodyPr>
          <a:lstStyle/>
          <a:p>
            <a:pPr algn="just"/>
            <a:r>
              <a:rPr lang="en-US" dirty="0">
                <a:solidFill>
                  <a:srgbClr val="444951"/>
                </a:solidFill>
                <a:latin typeface="Arial" panose="020B0604020202020204" pitchFamily="34" charset="0"/>
              </a:rPr>
              <a:t>A </a:t>
            </a:r>
            <a:r>
              <a:rPr lang="en-US" dirty="0">
                <a:solidFill>
                  <a:srgbClr val="0070C0"/>
                </a:solidFill>
                <a:latin typeface="Arial" panose="020B0604020202020204" pitchFamily="34" charset="0"/>
              </a:rPr>
              <a:t>“neckline” </a:t>
            </a:r>
            <a:r>
              <a:rPr lang="en-US" dirty="0">
                <a:solidFill>
                  <a:srgbClr val="444951"/>
                </a:solidFill>
                <a:latin typeface="Arial" panose="020B0604020202020204" pitchFamily="34" charset="0"/>
              </a:rPr>
              <a:t>is drawn by connecting the lowest points of the two troughs.</a:t>
            </a:r>
            <a:endParaRPr lang="en-US" dirty="0"/>
          </a:p>
        </p:txBody>
      </p:sp>
      <p:sp>
        <p:nvSpPr>
          <p:cNvPr id="5" name="Rectangle 4">
            <a:extLst>
              <a:ext uri="{FF2B5EF4-FFF2-40B4-BE49-F238E27FC236}">
                <a16:creationId xmlns:a16="http://schemas.microsoft.com/office/drawing/2014/main" id="{F45C7F34-71ED-4C9D-A817-CA06A6F31934}"/>
              </a:ext>
            </a:extLst>
          </p:cNvPr>
          <p:cNvSpPr/>
          <p:nvPr/>
        </p:nvSpPr>
        <p:spPr>
          <a:xfrm>
            <a:off x="887896" y="2113992"/>
            <a:ext cx="6096000" cy="923330"/>
          </a:xfrm>
          <a:prstGeom prst="rect">
            <a:avLst/>
          </a:prstGeom>
        </p:spPr>
        <p:txBody>
          <a:bodyPr>
            <a:spAutoFit/>
          </a:bodyPr>
          <a:lstStyle/>
          <a:p>
            <a:pPr algn="just"/>
            <a:r>
              <a:rPr lang="en-US" dirty="0">
                <a:solidFill>
                  <a:srgbClr val="444951"/>
                </a:solidFill>
                <a:latin typeface="Arial" panose="020B0604020202020204" pitchFamily="34" charset="0"/>
              </a:rPr>
              <a:t>The </a:t>
            </a:r>
            <a:r>
              <a:rPr lang="en-US" dirty="0">
                <a:solidFill>
                  <a:srgbClr val="0070C0"/>
                </a:solidFill>
                <a:latin typeface="Arial" panose="020B0604020202020204" pitchFamily="34" charset="0"/>
              </a:rPr>
              <a:t>head</a:t>
            </a:r>
            <a:r>
              <a:rPr lang="en-US" dirty="0">
                <a:solidFill>
                  <a:srgbClr val="444951"/>
                </a:solidFill>
                <a:latin typeface="Arial" panose="020B0604020202020204" pitchFamily="34" charset="0"/>
              </a:rPr>
              <a:t> is the second peak and is the highest point in the pattern. The </a:t>
            </a:r>
            <a:r>
              <a:rPr lang="en-US" dirty="0">
                <a:solidFill>
                  <a:srgbClr val="0070C0"/>
                </a:solidFill>
                <a:latin typeface="Arial" panose="020B0604020202020204" pitchFamily="34" charset="0"/>
              </a:rPr>
              <a:t>two shoulders </a:t>
            </a:r>
            <a:r>
              <a:rPr lang="en-US" dirty="0">
                <a:solidFill>
                  <a:srgbClr val="444951"/>
                </a:solidFill>
                <a:latin typeface="Arial" panose="020B0604020202020204" pitchFamily="34" charset="0"/>
              </a:rPr>
              <a:t>also form peaks but do not exceed the height of the head.</a:t>
            </a:r>
            <a:endParaRPr lang="en-US" dirty="0"/>
          </a:p>
        </p:txBody>
      </p:sp>
      <p:sp>
        <p:nvSpPr>
          <p:cNvPr id="6" name="Rectangle 5">
            <a:extLst>
              <a:ext uri="{FF2B5EF4-FFF2-40B4-BE49-F238E27FC236}">
                <a16:creationId xmlns:a16="http://schemas.microsoft.com/office/drawing/2014/main" id="{1C75D341-34B9-441E-9764-61BAD1B7B9EE}"/>
              </a:ext>
            </a:extLst>
          </p:cNvPr>
          <p:cNvSpPr/>
          <p:nvPr/>
        </p:nvSpPr>
        <p:spPr>
          <a:xfrm>
            <a:off x="887896" y="4360902"/>
            <a:ext cx="6096000" cy="646331"/>
          </a:xfrm>
          <a:prstGeom prst="rect">
            <a:avLst/>
          </a:prstGeom>
        </p:spPr>
        <p:txBody>
          <a:bodyPr>
            <a:spAutoFit/>
          </a:bodyPr>
          <a:lstStyle/>
          <a:p>
            <a:pPr algn="just"/>
            <a:r>
              <a:rPr lang="en-US" dirty="0">
                <a:solidFill>
                  <a:srgbClr val="444951"/>
                </a:solidFill>
                <a:latin typeface="Arial" panose="020B0604020202020204" pitchFamily="34" charset="0"/>
              </a:rPr>
              <a:t>With this formation, we put an entry order </a:t>
            </a:r>
            <a:r>
              <a:rPr lang="en-US" dirty="0">
                <a:solidFill>
                  <a:srgbClr val="0070C0"/>
                </a:solidFill>
                <a:latin typeface="Arial" panose="020B0604020202020204" pitchFamily="34" charset="0"/>
              </a:rPr>
              <a:t>below the neckline.</a:t>
            </a:r>
            <a:endParaRPr lang="en-US" dirty="0">
              <a:solidFill>
                <a:srgbClr val="0070C0"/>
              </a:solidFill>
            </a:endParaRPr>
          </a:p>
        </p:txBody>
      </p:sp>
      <p:sp>
        <p:nvSpPr>
          <p:cNvPr id="7" name="Rectangle 6">
            <a:extLst>
              <a:ext uri="{FF2B5EF4-FFF2-40B4-BE49-F238E27FC236}">
                <a16:creationId xmlns:a16="http://schemas.microsoft.com/office/drawing/2014/main" id="{3246FDBB-A670-4B3F-896D-09FE9219F101}"/>
              </a:ext>
            </a:extLst>
          </p:cNvPr>
          <p:cNvSpPr/>
          <p:nvPr/>
        </p:nvSpPr>
        <p:spPr>
          <a:xfrm>
            <a:off x="874643" y="5164081"/>
            <a:ext cx="6096000" cy="923330"/>
          </a:xfrm>
          <a:prstGeom prst="rect">
            <a:avLst/>
          </a:prstGeom>
        </p:spPr>
        <p:txBody>
          <a:bodyPr>
            <a:spAutoFit/>
          </a:bodyPr>
          <a:lstStyle/>
          <a:p>
            <a:pPr algn="just"/>
            <a:r>
              <a:rPr lang="en-US" dirty="0">
                <a:solidFill>
                  <a:srgbClr val="444951"/>
                </a:solidFill>
                <a:latin typeface="Arial" panose="020B0604020202020204" pitchFamily="34" charset="0"/>
              </a:rPr>
              <a:t>You can see that once the price goes below the neckline it makes a move that is at least the size of the distance between the head and the neckline.</a:t>
            </a:r>
            <a:endParaRPr lang="en-US" dirty="0"/>
          </a:p>
        </p:txBody>
      </p:sp>
      <p:pic>
        <p:nvPicPr>
          <p:cNvPr id="9" name="Picture 8">
            <a:extLst>
              <a:ext uri="{FF2B5EF4-FFF2-40B4-BE49-F238E27FC236}">
                <a16:creationId xmlns:a16="http://schemas.microsoft.com/office/drawing/2014/main" id="{07D5C1EC-AB63-4788-A3B8-7563D6890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523" y="1078158"/>
            <a:ext cx="3975653" cy="2635368"/>
          </a:xfrm>
          <a:prstGeom prst="rect">
            <a:avLst/>
          </a:prstGeom>
        </p:spPr>
      </p:pic>
      <p:pic>
        <p:nvPicPr>
          <p:cNvPr id="11" name="Picture 10">
            <a:extLst>
              <a:ext uri="{FF2B5EF4-FFF2-40B4-BE49-F238E27FC236}">
                <a16:creationId xmlns:a16="http://schemas.microsoft.com/office/drawing/2014/main" id="{49C14FB4-0A79-417B-8B6A-A28607FD5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767" y="3471738"/>
            <a:ext cx="4320208" cy="2459872"/>
          </a:xfrm>
          <a:prstGeom prst="rect">
            <a:avLst/>
          </a:prstGeom>
        </p:spPr>
      </p:pic>
      <p:sp>
        <p:nvSpPr>
          <p:cNvPr id="12" name="TextBox 11">
            <a:extLst>
              <a:ext uri="{FF2B5EF4-FFF2-40B4-BE49-F238E27FC236}">
                <a16:creationId xmlns:a16="http://schemas.microsoft.com/office/drawing/2014/main" id="{F442252F-C6AA-403D-9D72-9DC32B787636}"/>
              </a:ext>
            </a:extLst>
          </p:cNvPr>
          <p:cNvSpPr txBox="1"/>
          <p:nvPr/>
        </p:nvSpPr>
        <p:spPr>
          <a:xfrm>
            <a:off x="9700588" y="1172313"/>
            <a:ext cx="1603513" cy="276999"/>
          </a:xfrm>
          <a:prstGeom prst="rect">
            <a:avLst/>
          </a:prstGeom>
          <a:noFill/>
        </p:spPr>
        <p:txBody>
          <a:bodyPr wrap="square" rtlCol="0">
            <a:spAutoFit/>
          </a:bodyPr>
          <a:lstStyle/>
          <a:p>
            <a:r>
              <a:rPr lang="en-US" sz="1200" dirty="0"/>
              <a:t>Head</a:t>
            </a:r>
          </a:p>
        </p:txBody>
      </p:sp>
      <p:sp>
        <p:nvSpPr>
          <p:cNvPr id="14" name="TextBox 13">
            <a:extLst>
              <a:ext uri="{FF2B5EF4-FFF2-40B4-BE49-F238E27FC236}">
                <a16:creationId xmlns:a16="http://schemas.microsoft.com/office/drawing/2014/main" id="{91D0F570-42FD-4B30-B676-D2369C06CCC8}"/>
              </a:ext>
            </a:extLst>
          </p:cNvPr>
          <p:cNvSpPr txBox="1"/>
          <p:nvPr/>
        </p:nvSpPr>
        <p:spPr>
          <a:xfrm>
            <a:off x="8514517" y="1495478"/>
            <a:ext cx="1603513" cy="276999"/>
          </a:xfrm>
          <a:prstGeom prst="rect">
            <a:avLst/>
          </a:prstGeom>
          <a:noFill/>
        </p:spPr>
        <p:txBody>
          <a:bodyPr wrap="square" rtlCol="0">
            <a:spAutoFit/>
          </a:bodyPr>
          <a:lstStyle/>
          <a:p>
            <a:r>
              <a:rPr lang="en-US" sz="1200" dirty="0"/>
              <a:t>First shoulder</a:t>
            </a:r>
          </a:p>
        </p:txBody>
      </p:sp>
      <p:sp>
        <p:nvSpPr>
          <p:cNvPr id="15" name="TextBox 14">
            <a:extLst>
              <a:ext uri="{FF2B5EF4-FFF2-40B4-BE49-F238E27FC236}">
                <a16:creationId xmlns:a16="http://schemas.microsoft.com/office/drawing/2014/main" id="{7096D4AD-4965-4C4D-8967-1ECB28D2EA05}"/>
              </a:ext>
            </a:extLst>
          </p:cNvPr>
          <p:cNvSpPr txBox="1"/>
          <p:nvPr/>
        </p:nvSpPr>
        <p:spPr>
          <a:xfrm>
            <a:off x="10502344" y="1532786"/>
            <a:ext cx="1729405" cy="276999"/>
          </a:xfrm>
          <a:prstGeom prst="rect">
            <a:avLst/>
          </a:prstGeom>
          <a:noFill/>
        </p:spPr>
        <p:txBody>
          <a:bodyPr wrap="square" rtlCol="0">
            <a:spAutoFit/>
          </a:bodyPr>
          <a:lstStyle/>
          <a:p>
            <a:r>
              <a:rPr lang="en-US" sz="1200" dirty="0"/>
              <a:t>Second shoulder</a:t>
            </a:r>
          </a:p>
        </p:txBody>
      </p:sp>
      <p:sp>
        <p:nvSpPr>
          <p:cNvPr id="17" name="TextBox 16">
            <a:extLst>
              <a:ext uri="{FF2B5EF4-FFF2-40B4-BE49-F238E27FC236}">
                <a16:creationId xmlns:a16="http://schemas.microsoft.com/office/drawing/2014/main" id="{00042FA6-F8AA-4FC4-A40D-B10EF05B7EA9}"/>
              </a:ext>
            </a:extLst>
          </p:cNvPr>
          <p:cNvSpPr txBox="1"/>
          <p:nvPr/>
        </p:nvSpPr>
        <p:spPr>
          <a:xfrm>
            <a:off x="9316273" y="2483608"/>
            <a:ext cx="1577008" cy="276999"/>
          </a:xfrm>
          <a:prstGeom prst="rect">
            <a:avLst/>
          </a:prstGeom>
          <a:noFill/>
        </p:spPr>
        <p:txBody>
          <a:bodyPr wrap="square" rtlCol="0">
            <a:spAutoFit/>
          </a:bodyPr>
          <a:lstStyle/>
          <a:p>
            <a:r>
              <a:rPr lang="en-US" sz="1200" dirty="0"/>
              <a:t>neckline</a:t>
            </a:r>
          </a:p>
        </p:txBody>
      </p:sp>
      <p:sp>
        <p:nvSpPr>
          <p:cNvPr id="18" name="TextBox 17">
            <a:extLst>
              <a:ext uri="{FF2B5EF4-FFF2-40B4-BE49-F238E27FC236}">
                <a16:creationId xmlns:a16="http://schemas.microsoft.com/office/drawing/2014/main" id="{BCC713FF-3399-4F0F-985A-3E052FAE9314}"/>
              </a:ext>
            </a:extLst>
          </p:cNvPr>
          <p:cNvSpPr txBox="1"/>
          <p:nvPr/>
        </p:nvSpPr>
        <p:spPr>
          <a:xfrm>
            <a:off x="9316273" y="4684068"/>
            <a:ext cx="1577008" cy="276999"/>
          </a:xfrm>
          <a:prstGeom prst="rect">
            <a:avLst/>
          </a:prstGeom>
          <a:noFill/>
        </p:spPr>
        <p:txBody>
          <a:bodyPr wrap="square" rtlCol="0">
            <a:spAutoFit/>
          </a:bodyPr>
          <a:lstStyle/>
          <a:p>
            <a:r>
              <a:rPr lang="en-US" sz="1200" dirty="0"/>
              <a:t>neckline</a:t>
            </a:r>
          </a:p>
        </p:txBody>
      </p:sp>
      <p:sp>
        <p:nvSpPr>
          <p:cNvPr id="19" name="TextBox 18">
            <a:extLst>
              <a:ext uri="{FF2B5EF4-FFF2-40B4-BE49-F238E27FC236}">
                <a16:creationId xmlns:a16="http://schemas.microsoft.com/office/drawing/2014/main" id="{AFEEC419-CE62-4CCA-A6EA-2437F3802C2D}"/>
              </a:ext>
            </a:extLst>
          </p:cNvPr>
          <p:cNvSpPr txBox="1"/>
          <p:nvPr/>
        </p:nvSpPr>
        <p:spPr>
          <a:xfrm>
            <a:off x="9932500" y="5236979"/>
            <a:ext cx="1577008" cy="276999"/>
          </a:xfrm>
          <a:prstGeom prst="rect">
            <a:avLst/>
          </a:prstGeom>
          <a:noFill/>
        </p:spPr>
        <p:txBody>
          <a:bodyPr wrap="square" rtlCol="0">
            <a:spAutoFit/>
          </a:bodyPr>
          <a:lstStyle/>
          <a:p>
            <a:r>
              <a:rPr lang="en-US" sz="1200" dirty="0"/>
              <a:t>Price drops</a:t>
            </a:r>
          </a:p>
        </p:txBody>
      </p:sp>
    </p:spTree>
    <p:extLst>
      <p:ext uri="{BB962C8B-B14F-4D97-AF65-F5344CB8AC3E}">
        <p14:creationId xmlns:p14="http://schemas.microsoft.com/office/powerpoint/2010/main" val="426421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3483DE-C7A3-48A2-A596-D504F8EA00AA}"/>
              </a:ext>
            </a:extLst>
          </p:cNvPr>
          <p:cNvSpPr txBox="1"/>
          <p:nvPr/>
        </p:nvSpPr>
        <p:spPr>
          <a:xfrm>
            <a:off x="887896" y="710217"/>
            <a:ext cx="3432313" cy="369332"/>
          </a:xfrm>
          <a:prstGeom prst="rect">
            <a:avLst/>
          </a:prstGeom>
          <a:noFill/>
        </p:spPr>
        <p:txBody>
          <a:bodyPr wrap="square" rtlCol="0">
            <a:spAutoFit/>
          </a:bodyPr>
          <a:lstStyle/>
          <a:p>
            <a:r>
              <a:rPr lang="en-US" b="1" dirty="0">
                <a:solidFill>
                  <a:srgbClr val="0070C0"/>
                </a:solidFill>
              </a:rPr>
              <a:t>Inverse Head and shoulders</a:t>
            </a:r>
          </a:p>
        </p:txBody>
      </p:sp>
      <p:sp>
        <p:nvSpPr>
          <p:cNvPr id="3" name="Rectangle 2">
            <a:extLst>
              <a:ext uri="{FF2B5EF4-FFF2-40B4-BE49-F238E27FC236}">
                <a16:creationId xmlns:a16="http://schemas.microsoft.com/office/drawing/2014/main" id="{B47AADAE-938C-47A4-A39C-016EE61D842D}"/>
              </a:ext>
            </a:extLst>
          </p:cNvPr>
          <p:cNvSpPr/>
          <p:nvPr/>
        </p:nvSpPr>
        <p:spPr>
          <a:xfrm>
            <a:off x="887896" y="1356548"/>
            <a:ext cx="6096000" cy="646331"/>
          </a:xfrm>
          <a:prstGeom prst="rect">
            <a:avLst/>
          </a:prstGeom>
        </p:spPr>
        <p:txBody>
          <a:bodyPr>
            <a:spAutoFit/>
          </a:bodyPr>
          <a:lstStyle/>
          <a:p>
            <a:pPr algn="just"/>
            <a:r>
              <a:rPr lang="en-US" dirty="0">
                <a:solidFill>
                  <a:srgbClr val="444951"/>
                </a:solidFill>
                <a:latin typeface="Arial" panose="020B0604020202020204" pitchFamily="34" charset="0"/>
              </a:rPr>
              <a:t>These formations occur after extended downward movements.</a:t>
            </a:r>
            <a:endParaRPr lang="en-US" dirty="0"/>
          </a:p>
        </p:txBody>
      </p:sp>
      <p:sp>
        <p:nvSpPr>
          <p:cNvPr id="4" name="Rectangle 3">
            <a:extLst>
              <a:ext uri="{FF2B5EF4-FFF2-40B4-BE49-F238E27FC236}">
                <a16:creationId xmlns:a16="http://schemas.microsoft.com/office/drawing/2014/main" id="{8D7055CB-C832-4FD4-A83D-C6BC4DD8E558}"/>
              </a:ext>
            </a:extLst>
          </p:cNvPr>
          <p:cNvSpPr/>
          <p:nvPr/>
        </p:nvSpPr>
        <p:spPr>
          <a:xfrm>
            <a:off x="887896" y="2002879"/>
            <a:ext cx="6096000" cy="646331"/>
          </a:xfrm>
          <a:prstGeom prst="rect">
            <a:avLst/>
          </a:prstGeom>
        </p:spPr>
        <p:txBody>
          <a:bodyPr>
            <a:spAutoFit/>
          </a:bodyPr>
          <a:lstStyle/>
          <a:p>
            <a:pPr algn="just"/>
            <a:r>
              <a:rPr lang="en-US" dirty="0">
                <a:solidFill>
                  <a:srgbClr val="444951"/>
                </a:solidFill>
                <a:latin typeface="Arial" panose="020B0604020202020204" pitchFamily="34" charset="0"/>
              </a:rPr>
              <a:t>This is just like a head and shoulders pattern, but it’s </a:t>
            </a:r>
            <a:r>
              <a:rPr lang="en-US" dirty="0">
                <a:solidFill>
                  <a:srgbClr val="0070C0"/>
                </a:solidFill>
                <a:latin typeface="Arial" panose="020B0604020202020204" pitchFamily="34" charset="0"/>
              </a:rPr>
              <a:t>flipped upside down.</a:t>
            </a:r>
            <a:endParaRPr lang="en-US" dirty="0">
              <a:solidFill>
                <a:srgbClr val="0070C0"/>
              </a:solidFill>
            </a:endParaRPr>
          </a:p>
        </p:txBody>
      </p:sp>
      <p:sp>
        <p:nvSpPr>
          <p:cNvPr id="5" name="Rectangle 4">
            <a:extLst>
              <a:ext uri="{FF2B5EF4-FFF2-40B4-BE49-F238E27FC236}">
                <a16:creationId xmlns:a16="http://schemas.microsoft.com/office/drawing/2014/main" id="{BC7338C2-DAD4-445F-BEED-5F878AC66F39}"/>
              </a:ext>
            </a:extLst>
          </p:cNvPr>
          <p:cNvSpPr/>
          <p:nvPr/>
        </p:nvSpPr>
        <p:spPr>
          <a:xfrm>
            <a:off x="887896" y="2782669"/>
            <a:ext cx="6096000" cy="646331"/>
          </a:xfrm>
          <a:prstGeom prst="rect">
            <a:avLst/>
          </a:prstGeom>
        </p:spPr>
        <p:txBody>
          <a:bodyPr>
            <a:spAutoFit/>
          </a:bodyPr>
          <a:lstStyle/>
          <a:p>
            <a:pPr algn="just"/>
            <a:r>
              <a:rPr lang="en-US" dirty="0">
                <a:solidFill>
                  <a:srgbClr val="444951"/>
                </a:solidFill>
                <a:latin typeface="Arial" panose="020B0604020202020204" pitchFamily="34" charset="0"/>
              </a:rPr>
              <a:t>With this formation, we would place a long entry order above the neckline.</a:t>
            </a:r>
            <a:endParaRPr lang="en-US" dirty="0"/>
          </a:p>
        </p:txBody>
      </p:sp>
      <p:sp>
        <p:nvSpPr>
          <p:cNvPr id="6" name="Rectangle 5">
            <a:extLst>
              <a:ext uri="{FF2B5EF4-FFF2-40B4-BE49-F238E27FC236}">
                <a16:creationId xmlns:a16="http://schemas.microsoft.com/office/drawing/2014/main" id="{A7462BE5-D484-45A3-BF4D-F108F9F332F1}"/>
              </a:ext>
            </a:extLst>
          </p:cNvPr>
          <p:cNvSpPr/>
          <p:nvPr/>
        </p:nvSpPr>
        <p:spPr>
          <a:xfrm>
            <a:off x="887896" y="4191859"/>
            <a:ext cx="6096000" cy="923330"/>
          </a:xfrm>
          <a:prstGeom prst="rect">
            <a:avLst/>
          </a:prstGeom>
        </p:spPr>
        <p:txBody>
          <a:bodyPr>
            <a:spAutoFit/>
          </a:bodyPr>
          <a:lstStyle/>
          <a:p>
            <a:pPr algn="just"/>
            <a:r>
              <a:rPr lang="en-US" dirty="0">
                <a:solidFill>
                  <a:srgbClr val="444951"/>
                </a:solidFill>
                <a:latin typeface="Arial" panose="020B0604020202020204" pitchFamily="34" charset="0"/>
              </a:rPr>
              <a:t>Measure the</a:t>
            </a:r>
            <a:r>
              <a:rPr lang="en-US" b="1" dirty="0">
                <a:solidFill>
                  <a:srgbClr val="444951"/>
                </a:solidFill>
                <a:latin typeface="Arial" panose="020B0604020202020204" pitchFamily="34" charset="0"/>
              </a:rPr>
              <a:t> </a:t>
            </a:r>
            <a:r>
              <a:rPr lang="en-US" dirty="0">
                <a:solidFill>
                  <a:srgbClr val="0070C0"/>
                </a:solidFill>
                <a:latin typeface="Arial" panose="020B0604020202020204" pitchFamily="34" charset="0"/>
              </a:rPr>
              <a:t>distance between the head and the neckline</a:t>
            </a:r>
            <a:r>
              <a:rPr lang="en-US" dirty="0">
                <a:solidFill>
                  <a:srgbClr val="444951"/>
                </a:solidFill>
                <a:latin typeface="Arial" panose="020B0604020202020204" pitchFamily="34" charset="0"/>
              </a:rPr>
              <a:t>, and that is approximately the distance that the price will move after it breaks the neckline.</a:t>
            </a:r>
            <a:endParaRPr lang="en-US" dirty="0"/>
          </a:p>
        </p:txBody>
      </p:sp>
      <p:pic>
        <p:nvPicPr>
          <p:cNvPr id="8" name="Picture 7">
            <a:extLst>
              <a:ext uri="{FF2B5EF4-FFF2-40B4-BE49-F238E27FC236}">
                <a16:creationId xmlns:a16="http://schemas.microsoft.com/office/drawing/2014/main" id="{CCC4DB1C-A078-42D7-B51C-9BD0F463F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268" y="3786782"/>
            <a:ext cx="3315602" cy="2329081"/>
          </a:xfrm>
          <a:prstGeom prst="rect">
            <a:avLst/>
          </a:prstGeom>
        </p:spPr>
      </p:pic>
      <p:pic>
        <p:nvPicPr>
          <p:cNvPr id="10" name="Picture 9">
            <a:extLst>
              <a:ext uri="{FF2B5EF4-FFF2-40B4-BE49-F238E27FC236}">
                <a16:creationId xmlns:a16="http://schemas.microsoft.com/office/drawing/2014/main" id="{BFD70F94-7430-4934-9272-7E52296F4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268" y="742137"/>
            <a:ext cx="2964787" cy="2578790"/>
          </a:xfrm>
          <a:prstGeom prst="rect">
            <a:avLst/>
          </a:prstGeom>
        </p:spPr>
      </p:pic>
      <p:sp>
        <p:nvSpPr>
          <p:cNvPr id="11" name="TextBox 10">
            <a:extLst>
              <a:ext uri="{FF2B5EF4-FFF2-40B4-BE49-F238E27FC236}">
                <a16:creationId xmlns:a16="http://schemas.microsoft.com/office/drawing/2014/main" id="{53ABD2DD-5F99-4868-A1B0-64E435533277}"/>
              </a:ext>
            </a:extLst>
          </p:cNvPr>
          <p:cNvSpPr txBox="1"/>
          <p:nvPr/>
        </p:nvSpPr>
        <p:spPr>
          <a:xfrm>
            <a:off x="9329531" y="1406531"/>
            <a:ext cx="1113182" cy="276999"/>
          </a:xfrm>
          <a:prstGeom prst="rect">
            <a:avLst/>
          </a:prstGeom>
          <a:noFill/>
        </p:spPr>
        <p:txBody>
          <a:bodyPr wrap="square" rtlCol="0">
            <a:spAutoFit/>
          </a:bodyPr>
          <a:lstStyle/>
          <a:p>
            <a:r>
              <a:rPr lang="en-US" sz="1200" dirty="0"/>
              <a:t>Neckline</a:t>
            </a:r>
          </a:p>
        </p:txBody>
      </p:sp>
      <p:sp>
        <p:nvSpPr>
          <p:cNvPr id="12" name="TextBox 11">
            <a:extLst>
              <a:ext uri="{FF2B5EF4-FFF2-40B4-BE49-F238E27FC236}">
                <a16:creationId xmlns:a16="http://schemas.microsoft.com/office/drawing/2014/main" id="{43871C0E-6FCB-4A4D-A472-F8A917BF9764}"/>
              </a:ext>
            </a:extLst>
          </p:cNvPr>
          <p:cNvSpPr txBox="1"/>
          <p:nvPr/>
        </p:nvSpPr>
        <p:spPr>
          <a:xfrm>
            <a:off x="9329531" y="4424787"/>
            <a:ext cx="1113182" cy="276999"/>
          </a:xfrm>
          <a:prstGeom prst="rect">
            <a:avLst/>
          </a:prstGeom>
          <a:noFill/>
        </p:spPr>
        <p:txBody>
          <a:bodyPr wrap="square" rtlCol="0">
            <a:spAutoFit/>
          </a:bodyPr>
          <a:lstStyle/>
          <a:p>
            <a:r>
              <a:rPr lang="en-US" sz="1200" dirty="0"/>
              <a:t>Neckline</a:t>
            </a:r>
          </a:p>
        </p:txBody>
      </p:sp>
      <p:sp>
        <p:nvSpPr>
          <p:cNvPr id="13" name="TextBox 12">
            <a:extLst>
              <a:ext uri="{FF2B5EF4-FFF2-40B4-BE49-F238E27FC236}">
                <a16:creationId xmlns:a16="http://schemas.microsoft.com/office/drawing/2014/main" id="{5B522482-CFE6-4C45-BF80-587A09F16390}"/>
              </a:ext>
            </a:extLst>
          </p:cNvPr>
          <p:cNvSpPr txBox="1"/>
          <p:nvPr/>
        </p:nvSpPr>
        <p:spPr>
          <a:xfrm>
            <a:off x="8357714" y="2704595"/>
            <a:ext cx="1113182" cy="276999"/>
          </a:xfrm>
          <a:prstGeom prst="rect">
            <a:avLst/>
          </a:prstGeom>
          <a:noFill/>
        </p:spPr>
        <p:txBody>
          <a:bodyPr wrap="square" rtlCol="0">
            <a:spAutoFit/>
          </a:bodyPr>
          <a:lstStyle/>
          <a:p>
            <a:r>
              <a:rPr lang="en-US" sz="1200" dirty="0"/>
              <a:t>Shoulder </a:t>
            </a:r>
          </a:p>
        </p:txBody>
      </p:sp>
      <p:sp>
        <p:nvSpPr>
          <p:cNvPr id="14" name="TextBox 13">
            <a:extLst>
              <a:ext uri="{FF2B5EF4-FFF2-40B4-BE49-F238E27FC236}">
                <a16:creationId xmlns:a16="http://schemas.microsoft.com/office/drawing/2014/main" id="{0E57C9BA-9577-40D8-8969-B0CF10D1B3E5}"/>
              </a:ext>
            </a:extLst>
          </p:cNvPr>
          <p:cNvSpPr txBox="1"/>
          <p:nvPr/>
        </p:nvSpPr>
        <p:spPr>
          <a:xfrm>
            <a:off x="10302084" y="2654108"/>
            <a:ext cx="1113182" cy="276999"/>
          </a:xfrm>
          <a:prstGeom prst="rect">
            <a:avLst/>
          </a:prstGeom>
          <a:noFill/>
        </p:spPr>
        <p:txBody>
          <a:bodyPr wrap="square" rtlCol="0">
            <a:spAutoFit/>
          </a:bodyPr>
          <a:lstStyle/>
          <a:p>
            <a:r>
              <a:rPr lang="en-US" sz="1200" dirty="0"/>
              <a:t>Shoulder </a:t>
            </a:r>
          </a:p>
        </p:txBody>
      </p:sp>
      <p:sp>
        <p:nvSpPr>
          <p:cNvPr id="15" name="TextBox 14">
            <a:extLst>
              <a:ext uri="{FF2B5EF4-FFF2-40B4-BE49-F238E27FC236}">
                <a16:creationId xmlns:a16="http://schemas.microsoft.com/office/drawing/2014/main" id="{5679AD17-373D-4D1C-8747-76A1DACA17B1}"/>
              </a:ext>
            </a:extLst>
          </p:cNvPr>
          <p:cNvSpPr txBox="1"/>
          <p:nvPr/>
        </p:nvSpPr>
        <p:spPr>
          <a:xfrm>
            <a:off x="9402078" y="2988245"/>
            <a:ext cx="1113182" cy="276999"/>
          </a:xfrm>
          <a:prstGeom prst="rect">
            <a:avLst/>
          </a:prstGeom>
          <a:noFill/>
        </p:spPr>
        <p:txBody>
          <a:bodyPr wrap="square" rtlCol="0">
            <a:spAutoFit/>
          </a:bodyPr>
          <a:lstStyle/>
          <a:p>
            <a:r>
              <a:rPr lang="en-US" sz="1200" dirty="0"/>
              <a:t>Head </a:t>
            </a:r>
          </a:p>
        </p:txBody>
      </p:sp>
      <p:sp>
        <p:nvSpPr>
          <p:cNvPr id="16" name="TextBox 15">
            <a:extLst>
              <a:ext uri="{FF2B5EF4-FFF2-40B4-BE49-F238E27FC236}">
                <a16:creationId xmlns:a16="http://schemas.microsoft.com/office/drawing/2014/main" id="{9FBFE556-FFB2-423C-9928-D0A0D97C3241}"/>
              </a:ext>
            </a:extLst>
          </p:cNvPr>
          <p:cNvSpPr txBox="1"/>
          <p:nvPr/>
        </p:nvSpPr>
        <p:spPr>
          <a:xfrm>
            <a:off x="9684781" y="4053360"/>
            <a:ext cx="1417982" cy="276999"/>
          </a:xfrm>
          <a:prstGeom prst="rect">
            <a:avLst/>
          </a:prstGeom>
          <a:noFill/>
        </p:spPr>
        <p:txBody>
          <a:bodyPr wrap="square" rtlCol="0">
            <a:spAutoFit/>
          </a:bodyPr>
          <a:lstStyle/>
          <a:p>
            <a:r>
              <a:rPr lang="en-US" sz="1200" dirty="0"/>
              <a:t>Price moves up </a:t>
            </a:r>
          </a:p>
        </p:txBody>
      </p:sp>
    </p:spTree>
    <p:extLst>
      <p:ext uri="{BB962C8B-B14F-4D97-AF65-F5344CB8AC3E}">
        <p14:creationId xmlns:p14="http://schemas.microsoft.com/office/powerpoint/2010/main" val="131736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B68A0-3642-460E-9E7D-C7AAB6A81167}"/>
              </a:ext>
            </a:extLst>
          </p:cNvPr>
          <p:cNvSpPr txBox="1"/>
          <p:nvPr/>
        </p:nvSpPr>
        <p:spPr>
          <a:xfrm>
            <a:off x="609601" y="793631"/>
            <a:ext cx="3432313" cy="369332"/>
          </a:xfrm>
          <a:prstGeom prst="rect">
            <a:avLst/>
          </a:prstGeom>
          <a:noFill/>
        </p:spPr>
        <p:txBody>
          <a:bodyPr wrap="square" rtlCol="0">
            <a:spAutoFit/>
          </a:bodyPr>
          <a:lstStyle/>
          <a:p>
            <a:r>
              <a:rPr lang="en-US" b="1" dirty="0">
                <a:solidFill>
                  <a:srgbClr val="0070C0"/>
                </a:solidFill>
              </a:rPr>
              <a:t>Rising Wedge</a:t>
            </a:r>
          </a:p>
        </p:txBody>
      </p:sp>
      <p:sp>
        <p:nvSpPr>
          <p:cNvPr id="3" name="Rectangle 2">
            <a:extLst>
              <a:ext uri="{FF2B5EF4-FFF2-40B4-BE49-F238E27FC236}">
                <a16:creationId xmlns:a16="http://schemas.microsoft.com/office/drawing/2014/main" id="{2B55206E-E189-4840-8D53-DBB621899CA4}"/>
              </a:ext>
            </a:extLst>
          </p:cNvPr>
          <p:cNvSpPr/>
          <p:nvPr/>
        </p:nvSpPr>
        <p:spPr>
          <a:xfrm>
            <a:off x="675407" y="1514199"/>
            <a:ext cx="6096000" cy="646331"/>
          </a:xfrm>
          <a:prstGeom prst="rect">
            <a:avLst/>
          </a:prstGeom>
        </p:spPr>
        <p:txBody>
          <a:bodyPr>
            <a:spAutoFit/>
          </a:bodyPr>
          <a:lstStyle/>
          <a:p>
            <a:pPr algn="just"/>
            <a:r>
              <a:rPr lang="en-US" dirty="0">
                <a:solidFill>
                  <a:srgbClr val="444951"/>
                </a:solidFill>
                <a:latin typeface="Arial" panose="020B0604020202020204" pitchFamily="34" charset="0"/>
              </a:rPr>
              <a:t>A rising wedge is formed when the </a:t>
            </a:r>
            <a:r>
              <a:rPr lang="en-US" dirty="0">
                <a:solidFill>
                  <a:srgbClr val="0070C0"/>
                </a:solidFill>
                <a:latin typeface="Arial" panose="020B0604020202020204" pitchFamily="34" charset="0"/>
              </a:rPr>
              <a:t>price consolidates </a:t>
            </a:r>
            <a:r>
              <a:rPr lang="en-US" dirty="0">
                <a:solidFill>
                  <a:srgbClr val="444951"/>
                </a:solidFill>
                <a:latin typeface="Arial" panose="020B0604020202020204" pitchFamily="34" charset="0"/>
              </a:rPr>
              <a:t>between</a:t>
            </a:r>
            <a:r>
              <a:rPr lang="en-US" dirty="0">
                <a:solidFill>
                  <a:srgbClr val="0070C0"/>
                </a:solidFill>
                <a:latin typeface="Arial" panose="020B0604020202020204" pitchFamily="34" charset="0"/>
              </a:rPr>
              <a:t> upward sloping support and resistance lines.</a:t>
            </a:r>
            <a:endParaRPr lang="en-US" dirty="0">
              <a:solidFill>
                <a:srgbClr val="0070C0"/>
              </a:solidFill>
            </a:endParaRPr>
          </a:p>
        </p:txBody>
      </p:sp>
      <p:sp>
        <p:nvSpPr>
          <p:cNvPr id="4" name="Rectangle 3">
            <a:extLst>
              <a:ext uri="{FF2B5EF4-FFF2-40B4-BE49-F238E27FC236}">
                <a16:creationId xmlns:a16="http://schemas.microsoft.com/office/drawing/2014/main" id="{E3AED953-16D6-4B69-A76E-91DF167EA198}"/>
              </a:ext>
            </a:extLst>
          </p:cNvPr>
          <p:cNvSpPr/>
          <p:nvPr/>
        </p:nvSpPr>
        <p:spPr>
          <a:xfrm>
            <a:off x="657511" y="2371492"/>
            <a:ext cx="6096000" cy="1200329"/>
          </a:xfrm>
          <a:prstGeom prst="rect">
            <a:avLst/>
          </a:prstGeom>
        </p:spPr>
        <p:txBody>
          <a:bodyPr>
            <a:spAutoFit/>
          </a:bodyPr>
          <a:lstStyle/>
          <a:p>
            <a:pPr algn="just"/>
            <a:r>
              <a:rPr lang="en-US" dirty="0">
                <a:solidFill>
                  <a:srgbClr val="444951"/>
                </a:solidFill>
                <a:latin typeface="Arial" panose="020B0604020202020204" pitchFamily="34" charset="0"/>
              </a:rPr>
              <a:t>The slope of the support line should be steeper than that of the resistance.</a:t>
            </a:r>
          </a:p>
          <a:p>
            <a:br>
              <a:rPr lang="en-US" dirty="0"/>
            </a:br>
            <a:endParaRPr lang="en-US" dirty="0"/>
          </a:p>
        </p:txBody>
      </p:sp>
      <p:sp>
        <p:nvSpPr>
          <p:cNvPr id="5" name="Rectangle 4">
            <a:extLst>
              <a:ext uri="{FF2B5EF4-FFF2-40B4-BE49-F238E27FC236}">
                <a16:creationId xmlns:a16="http://schemas.microsoft.com/office/drawing/2014/main" id="{43CF9262-EE74-430C-A7FB-CEEB78320AD8}"/>
              </a:ext>
            </a:extLst>
          </p:cNvPr>
          <p:cNvSpPr/>
          <p:nvPr/>
        </p:nvSpPr>
        <p:spPr>
          <a:xfrm>
            <a:off x="664275" y="3100216"/>
            <a:ext cx="6096000" cy="646331"/>
          </a:xfrm>
          <a:prstGeom prst="rect">
            <a:avLst/>
          </a:prstGeom>
        </p:spPr>
        <p:txBody>
          <a:bodyPr>
            <a:spAutoFit/>
          </a:bodyPr>
          <a:lstStyle/>
          <a:p>
            <a:pPr algn="just"/>
            <a:r>
              <a:rPr lang="en-US" dirty="0">
                <a:solidFill>
                  <a:srgbClr val="444951"/>
                </a:solidFill>
                <a:latin typeface="Arial" panose="020B0604020202020204" pitchFamily="34" charset="0"/>
              </a:rPr>
              <a:t>With prices consolidating, we can expect a </a:t>
            </a:r>
            <a:r>
              <a:rPr lang="en-US" dirty="0">
                <a:solidFill>
                  <a:srgbClr val="0070C0"/>
                </a:solidFill>
                <a:latin typeface="Arial" panose="020B0604020202020204" pitchFamily="34" charset="0"/>
              </a:rPr>
              <a:t>breakout</a:t>
            </a:r>
            <a:r>
              <a:rPr lang="en-US" dirty="0">
                <a:solidFill>
                  <a:srgbClr val="444951"/>
                </a:solidFill>
                <a:latin typeface="Arial" panose="020B0604020202020204" pitchFamily="34" charset="0"/>
              </a:rPr>
              <a:t> to either the top or bottom.</a:t>
            </a:r>
            <a:endParaRPr lang="en-US" dirty="0"/>
          </a:p>
        </p:txBody>
      </p:sp>
      <p:sp>
        <p:nvSpPr>
          <p:cNvPr id="6" name="Rectangle 5">
            <a:extLst>
              <a:ext uri="{FF2B5EF4-FFF2-40B4-BE49-F238E27FC236}">
                <a16:creationId xmlns:a16="http://schemas.microsoft.com/office/drawing/2014/main" id="{CF43D671-1779-49F5-9F8A-FEC22DD8EE93}"/>
              </a:ext>
            </a:extLst>
          </p:cNvPr>
          <p:cNvSpPr/>
          <p:nvPr/>
        </p:nvSpPr>
        <p:spPr>
          <a:xfrm>
            <a:off x="670360" y="3926964"/>
            <a:ext cx="6096000" cy="646331"/>
          </a:xfrm>
          <a:prstGeom prst="rect">
            <a:avLst/>
          </a:prstGeom>
        </p:spPr>
        <p:txBody>
          <a:bodyPr>
            <a:spAutoFit/>
          </a:bodyPr>
          <a:lstStyle/>
          <a:p>
            <a:pPr algn="just"/>
            <a:r>
              <a:rPr lang="en-US" dirty="0">
                <a:solidFill>
                  <a:srgbClr val="444951"/>
                </a:solidFill>
                <a:latin typeface="Arial" panose="020B0604020202020204" pitchFamily="34" charset="0"/>
              </a:rPr>
              <a:t>If the rising wedge forms after an uptrend, it’s usually a bearish reversal pattern.</a:t>
            </a:r>
            <a:endParaRPr lang="en-US" dirty="0"/>
          </a:p>
        </p:txBody>
      </p:sp>
      <p:sp>
        <p:nvSpPr>
          <p:cNvPr id="7" name="Rectangle 6">
            <a:extLst>
              <a:ext uri="{FF2B5EF4-FFF2-40B4-BE49-F238E27FC236}">
                <a16:creationId xmlns:a16="http://schemas.microsoft.com/office/drawing/2014/main" id="{9D528829-AC45-493B-9049-8C69B75E7F58}"/>
              </a:ext>
            </a:extLst>
          </p:cNvPr>
          <p:cNvSpPr/>
          <p:nvPr/>
        </p:nvSpPr>
        <p:spPr>
          <a:xfrm>
            <a:off x="670360" y="4833539"/>
            <a:ext cx="6096000" cy="646331"/>
          </a:xfrm>
          <a:prstGeom prst="rect">
            <a:avLst/>
          </a:prstGeom>
        </p:spPr>
        <p:txBody>
          <a:bodyPr>
            <a:spAutoFit/>
          </a:bodyPr>
          <a:lstStyle/>
          <a:p>
            <a:pPr algn="just"/>
            <a:r>
              <a:rPr lang="en-US" dirty="0">
                <a:solidFill>
                  <a:srgbClr val="444951"/>
                </a:solidFill>
                <a:latin typeface="Arial" panose="020B0604020202020204" pitchFamily="34" charset="0"/>
              </a:rPr>
              <a:t>On the other hand, it could signal a continuation of the down move if it forms during a downtrend.</a:t>
            </a:r>
            <a:endParaRPr lang="en-US" dirty="0"/>
          </a:p>
        </p:txBody>
      </p:sp>
      <p:pic>
        <p:nvPicPr>
          <p:cNvPr id="9" name="Picture 8">
            <a:extLst>
              <a:ext uri="{FF2B5EF4-FFF2-40B4-BE49-F238E27FC236}">
                <a16:creationId xmlns:a16="http://schemas.microsoft.com/office/drawing/2014/main" id="{F35C372C-58FE-4879-950B-133D2A89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949" y="742896"/>
            <a:ext cx="4390080" cy="2828925"/>
          </a:xfrm>
          <a:prstGeom prst="rect">
            <a:avLst/>
          </a:prstGeom>
        </p:spPr>
      </p:pic>
      <p:sp>
        <p:nvSpPr>
          <p:cNvPr id="10" name="TextBox 9">
            <a:extLst>
              <a:ext uri="{FF2B5EF4-FFF2-40B4-BE49-F238E27FC236}">
                <a16:creationId xmlns:a16="http://schemas.microsoft.com/office/drawing/2014/main" id="{359FC308-3BA6-4238-AD2A-CB0AAB42BD5F}"/>
              </a:ext>
            </a:extLst>
          </p:cNvPr>
          <p:cNvSpPr txBox="1"/>
          <p:nvPr/>
        </p:nvSpPr>
        <p:spPr>
          <a:xfrm>
            <a:off x="7931921" y="876330"/>
            <a:ext cx="1903896" cy="276999"/>
          </a:xfrm>
          <a:prstGeom prst="rect">
            <a:avLst/>
          </a:prstGeom>
          <a:noFill/>
        </p:spPr>
        <p:txBody>
          <a:bodyPr wrap="square" rtlCol="0">
            <a:spAutoFit/>
          </a:bodyPr>
          <a:lstStyle/>
          <a:p>
            <a:r>
              <a:rPr lang="en-US" sz="1200" dirty="0"/>
              <a:t>Upward sloping resistance</a:t>
            </a:r>
          </a:p>
        </p:txBody>
      </p:sp>
      <p:sp>
        <p:nvSpPr>
          <p:cNvPr id="11" name="TextBox 10">
            <a:extLst>
              <a:ext uri="{FF2B5EF4-FFF2-40B4-BE49-F238E27FC236}">
                <a16:creationId xmlns:a16="http://schemas.microsoft.com/office/drawing/2014/main" id="{6AE1D573-D489-405C-A8BA-28D7D5208F7F}"/>
              </a:ext>
            </a:extLst>
          </p:cNvPr>
          <p:cNvSpPr txBox="1"/>
          <p:nvPr/>
        </p:nvSpPr>
        <p:spPr>
          <a:xfrm>
            <a:off x="8722137" y="2323944"/>
            <a:ext cx="1762539" cy="276999"/>
          </a:xfrm>
          <a:prstGeom prst="rect">
            <a:avLst/>
          </a:prstGeom>
          <a:noFill/>
        </p:spPr>
        <p:txBody>
          <a:bodyPr wrap="square" rtlCol="0">
            <a:spAutoFit/>
          </a:bodyPr>
          <a:lstStyle/>
          <a:p>
            <a:r>
              <a:rPr lang="en-US" sz="1200" dirty="0"/>
              <a:t>Upward sloping support</a:t>
            </a:r>
          </a:p>
        </p:txBody>
      </p:sp>
      <p:cxnSp>
        <p:nvCxnSpPr>
          <p:cNvPr id="13" name="Straight Arrow Connector 12">
            <a:extLst>
              <a:ext uri="{FF2B5EF4-FFF2-40B4-BE49-F238E27FC236}">
                <a16:creationId xmlns:a16="http://schemas.microsoft.com/office/drawing/2014/main" id="{CB0AE8BA-F153-4BF8-8882-AE83BA05E83B}"/>
              </a:ext>
            </a:extLst>
          </p:cNvPr>
          <p:cNvCxnSpPr>
            <a:cxnSpLocks/>
            <a:stCxn id="10" idx="2"/>
          </p:cNvCxnSpPr>
          <p:nvPr/>
        </p:nvCxnSpPr>
        <p:spPr>
          <a:xfrm>
            <a:off x="8883869" y="1153329"/>
            <a:ext cx="112780" cy="233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1A4A01-C3B1-4B33-A1BB-BC068FF1789D}"/>
              </a:ext>
            </a:extLst>
          </p:cNvPr>
          <p:cNvCxnSpPr>
            <a:cxnSpLocks/>
            <a:stCxn id="11" idx="0"/>
          </p:cNvCxnSpPr>
          <p:nvPr/>
        </p:nvCxnSpPr>
        <p:spPr>
          <a:xfrm flipH="1" flipV="1">
            <a:off x="9523085" y="1874163"/>
            <a:ext cx="80322" cy="449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B2E1D27-DBDA-4F81-A7F3-9167111231B4}"/>
              </a:ext>
            </a:extLst>
          </p:cNvPr>
          <p:cNvSpPr/>
          <p:nvPr/>
        </p:nvSpPr>
        <p:spPr>
          <a:xfrm>
            <a:off x="9129486" y="1172498"/>
            <a:ext cx="1903896" cy="528884"/>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7733EFAE-D5AC-4E50-B9FC-4F2702F1F4C7}"/>
              </a:ext>
            </a:extLst>
          </p:cNvPr>
          <p:cNvCxnSpPr>
            <a:cxnSpLocks/>
          </p:cNvCxnSpPr>
          <p:nvPr/>
        </p:nvCxnSpPr>
        <p:spPr>
          <a:xfrm flipH="1" flipV="1">
            <a:off x="10273502" y="1553029"/>
            <a:ext cx="207301" cy="39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0AD7FA0-31DF-4720-8865-D20755431BF4}"/>
              </a:ext>
            </a:extLst>
          </p:cNvPr>
          <p:cNvSpPr txBox="1"/>
          <p:nvPr/>
        </p:nvSpPr>
        <p:spPr>
          <a:xfrm>
            <a:off x="10216004" y="1874163"/>
            <a:ext cx="1832904" cy="276999"/>
          </a:xfrm>
          <a:prstGeom prst="rect">
            <a:avLst/>
          </a:prstGeom>
          <a:noFill/>
        </p:spPr>
        <p:txBody>
          <a:bodyPr wrap="square" rtlCol="0">
            <a:spAutoFit/>
          </a:bodyPr>
          <a:lstStyle/>
          <a:p>
            <a:r>
              <a:rPr lang="en-US" sz="1200" dirty="0"/>
              <a:t>Consolidation</a:t>
            </a:r>
          </a:p>
        </p:txBody>
      </p:sp>
      <p:pic>
        <p:nvPicPr>
          <p:cNvPr id="39" name="Picture 38">
            <a:extLst>
              <a:ext uri="{FF2B5EF4-FFF2-40B4-BE49-F238E27FC236}">
                <a16:creationId xmlns:a16="http://schemas.microsoft.com/office/drawing/2014/main" id="{9F59493A-420A-4D69-9CEA-211A70595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640" y="3057399"/>
            <a:ext cx="4127534" cy="2682445"/>
          </a:xfrm>
          <a:prstGeom prst="rect">
            <a:avLst/>
          </a:prstGeom>
        </p:spPr>
      </p:pic>
      <p:sp>
        <p:nvSpPr>
          <p:cNvPr id="40" name="TextBox 39">
            <a:extLst>
              <a:ext uri="{FF2B5EF4-FFF2-40B4-BE49-F238E27FC236}">
                <a16:creationId xmlns:a16="http://schemas.microsoft.com/office/drawing/2014/main" id="{12000FED-CC2F-4E2B-B29A-52EADD021F52}"/>
              </a:ext>
            </a:extLst>
          </p:cNvPr>
          <p:cNvSpPr txBox="1"/>
          <p:nvPr/>
        </p:nvSpPr>
        <p:spPr>
          <a:xfrm>
            <a:off x="9419771" y="4228014"/>
            <a:ext cx="1554131" cy="461665"/>
          </a:xfrm>
          <a:prstGeom prst="rect">
            <a:avLst/>
          </a:prstGeom>
          <a:noFill/>
        </p:spPr>
        <p:txBody>
          <a:bodyPr wrap="square" rtlCol="0">
            <a:spAutoFit/>
          </a:bodyPr>
          <a:lstStyle/>
          <a:p>
            <a:r>
              <a:rPr lang="en-US" sz="1200" dirty="0"/>
              <a:t>Downward price break out</a:t>
            </a:r>
          </a:p>
        </p:txBody>
      </p:sp>
    </p:spTree>
    <p:extLst>
      <p:ext uri="{BB962C8B-B14F-4D97-AF65-F5344CB8AC3E}">
        <p14:creationId xmlns:p14="http://schemas.microsoft.com/office/powerpoint/2010/main" val="210204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1142</Words>
  <Application>Microsoft Office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69</cp:revision>
  <dcterms:created xsi:type="dcterms:W3CDTF">2022-08-22T11:06:16Z</dcterms:created>
  <dcterms:modified xsi:type="dcterms:W3CDTF">2022-09-02T12:10:40Z</dcterms:modified>
</cp:coreProperties>
</file>