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72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6EF7-1106-41FA-BE12-0368307D1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3C59D-417B-4FB0-951A-97380A6C2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3CD77-421A-4217-89ED-472249914A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67E6B-0915-4F12-BC30-DB3CEEAA2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29FF-62E8-467F-AA20-CB20E599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0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4ED01-ED2F-4140-883A-1BAC2711D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D1568-D76B-4CEF-B0D4-5DBE0FE09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6EAB9-0BF3-4BBF-AC31-7A6C3BA024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B408-56AF-4D1B-9821-DF931364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0713D-B563-4B54-87C2-FE712DDF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6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CF1E4-24C0-4BED-A648-23F3449F9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C625F-DF9E-4DCF-8D3F-65EC46A80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574BD-83B7-4015-A61B-67668239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4B5EB-DB3D-40ED-A918-2535A8D1F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1F90E-75C4-4369-9682-5B6B57BD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9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A943-AEF2-4589-987A-37ACFD192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D6246-C4AC-48C9-80AC-8DAD543CF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CA71-C87F-43F1-A1FA-A4B36600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9BB96-42AE-40A2-88C1-D3937BE2E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97FD-E5B4-4F5E-8B94-47EAC657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0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35ECD-50CD-4D40-A337-E14B0944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0508C-D431-49B0-888F-DEEDDC3ED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96B3C-BF94-4A1E-BF96-A69A09B2D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E0B5A-DC85-4B34-83BB-C32E9AD4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8496E-A9B3-4DA8-BE44-439A2379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DF2C8-B8C5-4857-9A75-74883715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3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9239C-7BDA-491A-A99B-55407BFF7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35936-2F2E-4AFF-AD20-11D52F04D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BD730-934C-47B9-9752-E5CEAADC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4D9A1F-2C4B-4D16-A998-C6F308DF6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B5C6C-AD08-41F4-A2B3-71648A56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4E509A-35B3-4F20-BB37-65570C2CEA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48302-C3F4-4AE0-844E-FF3AD3AB9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C19F13-1F0C-4E02-A470-A7C2606D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5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501A-C2CE-4445-938C-19EDD7D61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B85358-ACB1-4265-BF0E-F11950DC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98D11-2216-4D61-98A6-911EC8DD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B47A9A-A6B8-43E5-90B2-53C29205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7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60E74E-216E-4111-A1A0-9CA0F35E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F37721-3272-4416-8381-8871F1B3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4D252-13BB-4731-B0EE-7B0122C69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5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1C8F6-81F6-469E-8D6A-E910FD64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AB72E-DC44-4361-B6C4-D53FA360C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E198D-A83C-4A13-8671-F9FC08781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C5540-45AB-48C9-A33D-0E95C5B2B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BE918-EC6E-4DAF-9B73-7D0201F35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F0945-C972-4F9F-826D-9A7FEF0C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C1203-1B0E-429D-A215-5B6138C2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01A40C-F74F-4DBD-AC0F-167D063E2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7CEBB-02C2-4034-9397-2C76ED679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6E859-83BF-41AD-B8B7-B8CE8EF1EA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4E8742-9232-45E2-9455-81E429E1DC5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42524-8FEA-46E6-B013-BE4A980EA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EC304-E63D-46A9-B69F-4A54033E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B91B5E-E5BE-42AC-BF16-80F5B628A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9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B7957CB-7083-4641-B31E-8884E294EB86}"/>
              </a:ext>
            </a:extLst>
          </p:cNvPr>
          <p:cNvSpPr txBox="1"/>
          <p:nvPr userDrawn="1"/>
        </p:nvSpPr>
        <p:spPr>
          <a:xfrm rot="19327731">
            <a:off x="15880" y="221225"/>
            <a:ext cx="44245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>
                    <a:lumMod val="85000"/>
                  </a:schemeClr>
                </a:solidFill>
              </a:rPr>
              <a:t>Stake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50553-3B49-42E8-8200-9DA05C006CD2}"/>
              </a:ext>
            </a:extLst>
          </p:cNvPr>
          <p:cNvSpPr/>
          <p:nvPr userDrawn="1"/>
        </p:nvSpPr>
        <p:spPr>
          <a:xfrm>
            <a:off x="0" y="6386051"/>
            <a:ext cx="12192000" cy="471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18F4E-0A45-4DCD-8AB7-70086698BDA6}"/>
              </a:ext>
            </a:extLst>
          </p:cNvPr>
          <p:cNvSpPr txBox="1"/>
          <p:nvPr userDrawn="1"/>
        </p:nvSpPr>
        <p:spPr>
          <a:xfrm>
            <a:off x="10486104" y="6437359"/>
            <a:ext cx="154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Project Stake</a:t>
            </a:r>
          </a:p>
        </p:txBody>
      </p:sp>
    </p:spTree>
    <p:extLst>
      <p:ext uri="{BB962C8B-B14F-4D97-AF65-F5344CB8AC3E}">
        <p14:creationId xmlns:p14="http://schemas.microsoft.com/office/powerpoint/2010/main" val="185215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3091A8-F159-4721-BE78-0F473511418B}"/>
              </a:ext>
            </a:extLst>
          </p:cNvPr>
          <p:cNvSpPr txBox="1"/>
          <p:nvPr/>
        </p:nvSpPr>
        <p:spPr>
          <a:xfrm>
            <a:off x="530071" y="548337"/>
            <a:ext cx="243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RISK MANAGEMENT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F1FC37-773F-4BBD-A666-479299EDC5BB}"/>
              </a:ext>
            </a:extLst>
          </p:cNvPr>
          <p:cNvSpPr txBox="1"/>
          <p:nvPr/>
        </p:nvSpPr>
        <p:spPr>
          <a:xfrm>
            <a:off x="643468" y="1260312"/>
            <a:ext cx="627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9AA6E9-9424-4294-ADB2-1141A925A695}"/>
              </a:ext>
            </a:extLst>
          </p:cNvPr>
          <p:cNvSpPr txBox="1"/>
          <p:nvPr/>
        </p:nvSpPr>
        <p:spPr>
          <a:xfrm>
            <a:off x="530071" y="1024976"/>
            <a:ext cx="5507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Risk management involves the forecasting and evaluation of Trade risks while </a:t>
            </a:r>
            <a:r>
              <a:rPr lang="en-US" dirty="0">
                <a:solidFill>
                  <a:schemeClr val="accent1"/>
                </a:solidFill>
              </a:rPr>
              <a:t>identifying procedures to avoid or minimize their impact</a:t>
            </a:r>
            <a:r>
              <a:rPr lang="en-US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499A17-5DFA-4728-A712-04D564395868}"/>
              </a:ext>
            </a:extLst>
          </p:cNvPr>
          <p:cNvSpPr txBox="1"/>
          <p:nvPr/>
        </p:nvSpPr>
        <p:spPr>
          <a:xfrm>
            <a:off x="501298" y="2232159"/>
            <a:ext cx="5507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In the financial market, </a:t>
            </a:r>
            <a:r>
              <a:rPr lang="en-US" dirty="0">
                <a:solidFill>
                  <a:schemeClr val="accent1"/>
                </a:solidFill>
              </a:rPr>
              <a:t>risk management is made top priority</a:t>
            </a:r>
            <a:r>
              <a:rPr lang="en-US" dirty="0"/>
              <a:t> by professional traders considering the high volatility of price of most tradable instruments in short time Frames.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65961-6C7C-44D6-833A-1D0CF0F8D733}"/>
              </a:ext>
            </a:extLst>
          </p:cNvPr>
          <p:cNvSpPr txBox="1"/>
          <p:nvPr/>
        </p:nvSpPr>
        <p:spPr>
          <a:xfrm>
            <a:off x="521924" y="5250442"/>
            <a:ext cx="5547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A management decision is </a:t>
            </a:r>
            <a:r>
              <a:rPr lang="en-US" dirty="0">
                <a:solidFill>
                  <a:schemeClr val="accent1"/>
                </a:solidFill>
              </a:rPr>
              <a:t>irresponsible</a:t>
            </a:r>
            <a:r>
              <a:rPr lang="en-US" dirty="0"/>
              <a:t> if it risks disaster for the sake of a grandiose future. — </a:t>
            </a:r>
            <a:r>
              <a:rPr lang="en-US" b="1" dirty="0"/>
              <a:t>Peter Drucker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CD184B-6A3F-486B-B6A0-B58EE66517DF}"/>
              </a:ext>
            </a:extLst>
          </p:cNvPr>
          <p:cNvSpPr txBox="1"/>
          <p:nvPr/>
        </p:nvSpPr>
        <p:spPr>
          <a:xfrm>
            <a:off x="521924" y="4205043"/>
            <a:ext cx="5502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</a:rPr>
              <a:t>essence</a:t>
            </a:r>
            <a:r>
              <a:rPr lang="en-US" dirty="0"/>
              <a:t> of investment management is the management of risk not the management of returns— </a:t>
            </a:r>
            <a:r>
              <a:rPr lang="en-US" b="1" dirty="0"/>
              <a:t>Benjamin Graham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6D5ACB-EA8D-4ED0-996F-306884F79BD2}"/>
              </a:ext>
            </a:extLst>
          </p:cNvPr>
          <p:cNvSpPr txBox="1"/>
          <p:nvPr/>
        </p:nvSpPr>
        <p:spPr>
          <a:xfrm>
            <a:off x="6863329" y="5196450"/>
            <a:ext cx="44042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/>
              <a:t>If you don’t know the Jewelry, know the Jeweler— </a:t>
            </a:r>
            <a:r>
              <a:rPr lang="en-US" sz="1700" b="1" dirty="0"/>
              <a:t>Warren Buffett.</a:t>
            </a:r>
            <a:endParaRPr lang="en-US" sz="17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2B7608-5D70-499E-A777-57CC92037FB2}"/>
              </a:ext>
            </a:extLst>
          </p:cNvPr>
          <p:cNvSpPr txBox="1"/>
          <p:nvPr/>
        </p:nvSpPr>
        <p:spPr>
          <a:xfrm>
            <a:off x="545960" y="3743561"/>
            <a:ext cx="179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Notable Quotes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AFE254-661D-4C12-B23A-2FCB4D7CB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4" b="10280"/>
          <a:stretch/>
        </p:blipFill>
        <p:spPr>
          <a:xfrm>
            <a:off x="7033486" y="838502"/>
            <a:ext cx="3794199" cy="32205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7E33177-FD29-485B-9A9F-8E380E7DA071}"/>
              </a:ext>
            </a:extLst>
          </p:cNvPr>
          <p:cNvSpPr txBox="1"/>
          <p:nvPr/>
        </p:nvSpPr>
        <p:spPr>
          <a:xfrm>
            <a:off x="6863329" y="4281412"/>
            <a:ext cx="471739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/>
              <a:t>The goal of a successful trader is to make the best trades, money is secondary— </a:t>
            </a:r>
            <a:r>
              <a:rPr lang="en-US" sz="1700" b="1" dirty="0"/>
              <a:t>Alexander Elder.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01012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68BD4B-E8FC-4BDD-BFB2-DD353FEC5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612" y="390389"/>
            <a:ext cx="7571671" cy="538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765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EE9211-FBD4-4AB4-B1A0-4AA975AB22E5}"/>
              </a:ext>
            </a:extLst>
          </p:cNvPr>
          <p:cNvSpPr txBox="1"/>
          <p:nvPr/>
        </p:nvSpPr>
        <p:spPr>
          <a:xfrm>
            <a:off x="416128" y="899956"/>
            <a:ext cx="502761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dirty="0"/>
              <a:t>Trading the financial market requires two  assets; </a:t>
            </a:r>
            <a:r>
              <a:rPr lang="en-US" sz="1900" dirty="0">
                <a:solidFill>
                  <a:schemeClr val="accent5"/>
                </a:solidFill>
              </a:rPr>
              <a:t>Traders capital </a:t>
            </a:r>
            <a:r>
              <a:rPr lang="en-US" sz="1900" dirty="0"/>
              <a:t>and </a:t>
            </a:r>
            <a:r>
              <a:rPr lang="en-US" sz="1900" dirty="0">
                <a:solidFill>
                  <a:schemeClr val="accent5"/>
                </a:solidFill>
              </a:rPr>
              <a:t>Traders psychology.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68E22-A15A-49B8-A87F-790340D2CC75}"/>
              </a:ext>
            </a:extLst>
          </p:cNvPr>
          <p:cNvSpPr txBox="1"/>
          <p:nvPr/>
        </p:nvSpPr>
        <p:spPr>
          <a:xfrm>
            <a:off x="401379" y="2214662"/>
            <a:ext cx="508502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dirty="0"/>
              <a:t>A mis-management of any of these two assets would set back the ultimate goal; to make a given amount of profit at a set time.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3BCD22-6797-4251-871E-25E67632AB99}"/>
              </a:ext>
            </a:extLst>
          </p:cNvPr>
          <p:cNvSpPr txBox="1"/>
          <p:nvPr/>
        </p:nvSpPr>
        <p:spPr>
          <a:xfrm>
            <a:off x="416128" y="3821756"/>
            <a:ext cx="507027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dirty="0"/>
              <a:t>Hence a trading strategy that does not factor in suitable risk management practices is bound to destroy the traders Assets.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3BC0CB-3EB6-459A-8311-CAB541ADE5A4}"/>
              </a:ext>
            </a:extLst>
          </p:cNvPr>
          <p:cNvSpPr txBox="1"/>
          <p:nvPr/>
        </p:nvSpPr>
        <p:spPr>
          <a:xfrm>
            <a:off x="382078" y="5198012"/>
            <a:ext cx="518825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b="1" i="1" dirty="0"/>
              <a:t>In the words of </a:t>
            </a:r>
            <a:r>
              <a:rPr lang="en-US" sz="1900" b="1" i="1" dirty="0">
                <a:solidFill>
                  <a:schemeClr val="accent5"/>
                </a:solidFill>
              </a:rPr>
              <a:t>Alexander Elder</a:t>
            </a:r>
            <a:r>
              <a:rPr lang="en-US" sz="1900" b="1" i="1" dirty="0"/>
              <a:t>, a prudent trader manages his capital as carefully as a scuba diver does his Oxygen.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623093-A3E4-42E9-AFC5-E6FF5427FDB9}"/>
              </a:ext>
            </a:extLst>
          </p:cNvPr>
          <p:cNvSpPr txBox="1"/>
          <p:nvPr/>
        </p:nvSpPr>
        <p:spPr>
          <a:xfrm>
            <a:off x="6096000" y="509916"/>
            <a:ext cx="215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Traders Capital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D25033-F1DA-4BBC-8873-EA936C5A6601}"/>
              </a:ext>
            </a:extLst>
          </p:cNvPr>
          <p:cNvSpPr txBox="1"/>
          <p:nvPr/>
        </p:nvSpPr>
        <p:spPr>
          <a:xfrm>
            <a:off x="6096000" y="1115902"/>
            <a:ext cx="5413829" cy="515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700" dirty="0">
                <a:solidFill>
                  <a:schemeClr val="accent1"/>
                </a:solidFill>
              </a:rPr>
              <a:t>Lot Sizing</a:t>
            </a:r>
            <a:r>
              <a:rPr lang="en-US" sz="1700" dirty="0"/>
              <a:t>:  This determines how much of your capital is exposed for each pip movement on every trade executed in the market. </a:t>
            </a:r>
          </a:p>
          <a:p>
            <a:pPr algn="just">
              <a:lnSpc>
                <a:spcPct val="150000"/>
              </a:lnSpc>
            </a:pPr>
            <a:endParaRPr lang="en-US" sz="1700" dirty="0"/>
          </a:p>
          <a:p>
            <a:pPr algn="just">
              <a:lnSpc>
                <a:spcPct val="150000"/>
              </a:lnSpc>
            </a:pPr>
            <a:r>
              <a:rPr lang="en-US" sz="1700" dirty="0"/>
              <a:t>Standard Lot; </a:t>
            </a:r>
            <a:r>
              <a:rPr lang="en-US" sz="1700" dirty="0">
                <a:solidFill>
                  <a:schemeClr val="accent1"/>
                </a:solidFill>
              </a:rPr>
              <a:t>1.0</a:t>
            </a:r>
            <a:r>
              <a:rPr lang="en-US" sz="1700" dirty="0"/>
              <a:t> = 100 000  units (Base instrument)</a:t>
            </a:r>
          </a:p>
          <a:p>
            <a:pPr algn="just">
              <a:lnSpc>
                <a:spcPct val="150000"/>
              </a:lnSpc>
            </a:pPr>
            <a:r>
              <a:rPr lang="en-US" sz="1700" dirty="0"/>
              <a:t>Mini Lot; </a:t>
            </a:r>
            <a:r>
              <a:rPr lang="en-US" sz="1700" dirty="0">
                <a:solidFill>
                  <a:schemeClr val="accent1"/>
                </a:solidFill>
              </a:rPr>
              <a:t>0.1</a:t>
            </a:r>
            <a:r>
              <a:rPr lang="en-US" sz="1700" dirty="0"/>
              <a:t> = 10 000  units ( Base instrument)</a:t>
            </a:r>
          </a:p>
          <a:p>
            <a:pPr algn="just">
              <a:lnSpc>
                <a:spcPct val="150000"/>
              </a:lnSpc>
            </a:pPr>
            <a:r>
              <a:rPr lang="en-US" sz="1700" dirty="0"/>
              <a:t>Micro Lot; </a:t>
            </a:r>
            <a:r>
              <a:rPr lang="en-US" sz="1700" dirty="0">
                <a:solidFill>
                  <a:schemeClr val="accent1"/>
                </a:solidFill>
              </a:rPr>
              <a:t>0.01</a:t>
            </a:r>
            <a:r>
              <a:rPr lang="en-US" sz="1700" dirty="0"/>
              <a:t> = 1000  units ( Base instrument) </a:t>
            </a:r>
          </a:p>
          <a:p>
            <a:pPr algn="just">
              <a:lnSpc>
                <a:spcPct val="150000"/>
              </a:lnSpc>
            </a:pPr>
            <a:r>
              <a:rPr lang="en-US" sz="1700" dirty="0"/>
              <a:t>Nano Lot; </a:t>
            </a:r>
            <a:r>
              <a:rPr lang="en-US" sz="1700" dirty="0">
                <a:solidFill>
                  <a:schemeClr val="accent1"/>
                </a:solidFill>
              </a:rPr>
              <a:t>0.001</a:t>
            </a:r>
            <a:r>
              <a:rPr lang="en-US" sz="1700" dirty="0"/>
              <a:t> = 100 units (Base instrument)</a:t>
            </a:r>
          </a:p>
          <a:p>
            <a:pPr algn="just">
              <a:lnSpc>
                <a:spcPct val="150000"/>
              </a:lnSpc>
            </a:pPr>
            <a:endParaRPr lang="en-US" sz="1700" dirty="0"/>
          </a:p>
          <a:p>
            <a:pPr algn="just">
              <a:lnSpc>
                <a:spcPct val="150000"/>
              </a:lnSpc>
            </a:pPr>
            <a:r>
              <a:rPr lang="en-US" sz="1700" dirty="0"/>
              <a:t>E.g. Purchasing a standard lot; </a:t>
            </a:r>
            <a:r>
              <a:rPr lang="en-US" sz="1700" dirty="0">
                <a:solidFill>
                  <a:schemeClr val="accent1"/>
                </a:solidFill>
              </a:rPr>
              <a:t>1.0, </a:t>
            </a:r>
            <a:r>
              <a:rPr lang="en-US" sz="1700" dirty="0"/>
              <a:t>of USO/USD involves buying 100 000 units of USO ( United states Oil ) and inversely selling the same units of USD; the counter instrument.</a:t>
            </a:r>
          </a:p>
        </p:txBody>
      </p:sp>
    </p:spTree>
    <p:extLst>
      <p:ext uri="{BB962C8B-B14F-4D97-AF65-F5344CB8AC3E}">
        <p14:creationId xmlns:p14="http://schemas.microsoft.com/office/powerpoint/2010/main" val="290953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690E7A-6E15-4A2F-9EA9-7897BE0A48E4}"/>
              </a:ext>
            </a:extLst>
          </p:cNvPr>
          <p:cNvSpPr txBox="1"/>
          <p:nvPr/>
        </p:nvSpPr>
        <p:spPr>
          <a:xfrm>
            <a:off x="546285" y="529587"/>
            <a:ext cx="5038150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Calculating Pip Value</a:t>
            </a:r>
            <a:r>
              <a:rPr lang="en-US" dirty="0"/>
              <a:t>:  A pip is the unit of price displacement on any traded financial instrument (FX and CFDs). To calculate this successfully,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66E8F4-877C-4E6F-9E19-A13427C1074C}"/>
              </a:ext>
            </a:extLst>
          </p:cNvPr>
          <p:cNvSpPr txBox="1"/>
          <p:nvPr/>
        </p:nvSpPr>
        <p:spPr>
          <a:xfrm>
            <a:off x="468456" y="2239257"/>
            <a:ext cx="5038149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Average True Range</a:t>
            </a:r>
            <a:r>
              <a:rPr lang="en-US" dirty="0"/>
              <a:t>: This is an indicator that is used to calculate the average Pip displacement in a given market at a fixed period of time.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23961F-04D7-43AF-9413-197FBFEDC1DC}"/>
              </a:ext>
            </a:extLst>
          </p:cNvPr>
          <p:cNvSpPr txBox="1"/>
          <p:nvPr/>
        </p:nvSpPr>
        <p:spPr>
          <a:xfrm>
            <a:off x="6195138" y="558758"/>
            <a:ext cx="54470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u="sng" dirty="0"/>
              <a:t>Decimal place   X   Trade size</a:t>
            </a:r>
          </a:p>
          <a:p>
            <a:r>
              <a:rPr lang="en-US" dirty="0"/>
              <a:t>      Current market price</a:t>
            </a:r>
          </a:p>
          <a:p>
            <a:r>
              <a:rPr lang="en-US" dirty="0"/>
              <a:t>     </a:t>
            </a:r>
          </a:p>
          <a:p>
            <a:r>
              <a:rPr lang="en-US" dirty="0"/>
              <a:t>USD/JPY  Pip Value    =    </a:t>
            </a:r>
            <a:r>
              <a:rPr lang="en-US" u="sng" dirty="0"/>
              <a:t>0.01   X    1000</a:t>
            </a:r>
            <a:r>
              <a:rPr lang="en-US" dirty="0"/>
              <a:t>     =   0.07$ / Pip </a:t>
            </a:r>
          </a:p>
          <a:p>
            <a:r>
              <a:rPr lang="en-US" dirty="0"/>
              <a:t> for a Micro-lot size                 134.99</a:t>
            </a:r>
          </a:p>
          <a:p>
            <a:endParaRPr lang="en-US" dirty="0"/>
          </a:p>
          <a:p>
            <a:r>
              <a:rPr lang="en-US" dirty="0"/>
              <a:t>EUR/USD Pip Value   =    </a:t>
            </a:r>
            <a:r>
              <a:rPr lang="en-US" u="sng" dirty="0"/>
              <a:t>0.0001   X  1000</a:t>
            </a:r>
            <a:r>
              <a:rPr lang="en-US" dirty="0"/>
              <a:t>   =   0.10€ / Pip</a:t>
            </a:r>
          </a:p>
          <a:p>
            <a:r>
              <a:rPr lang="en-US" dirty="0"/>
              <a:t>For a Micro-lot size                 1.0204           =    0.10$ /Pip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326E1-21AD-4E29-B9CD-0770E9DBCEC7}"/>
              </a:ext>
            </a:extLst>
          </p:cNvPr>
          <p:cNvSpPr txBox="1"/>
          <p:nvPr/>
        </p:nvSpPr>
        <p:spPr>
          <a:xfrm>
            <a:off x="6487885" y="3372482"/>
            <a:ext cx="51542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Prices are traded in two basic decimal forms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4</a:t>
            </a:r>
            <a:r>
              <a:rPr lang="en-US" dirty="0"/>
              <a:t> Decima places;   0.0001</a:t>
            </a:r>
          </a:p>
          <a:p>
            <a:pPr algn="just"/>
            <a:r>
              <a:rPr lang="en-US" b="1" dirty="0"/>
              <a:t>2</a:t>
            </a:r>
            <a:r>
              <a:rPr lang="en-US" dirty="0"/>
              <a:t> Decimal places;  0.01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Most Commodities , stocks, Indices and JPY currency pairs have their prices calculated in 2 decimal places whereas, major currency pairs and some other instruments take the 4 decimal place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00003-893A-4AEC-B256-C39168145B50}"/>
              </a:ext>
            </a:extLst>
          </p:cNvPr>
          <p:cNvSpPr txBox="1"/>
          <p:nvPr/>
        </p:nvSpPr>
        <p:spPr>
          <a:xfrm>
            <a:off x="450215" y="3830941"/>
            <a:ext cx="5357463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Stop Orders</a:t>
            </a:r>
            <a:r>
              <a:rPr lang="en-US" dirty="0"/>
              <a:t>: These are used my trader to automate the closure of open orders. Profits and losses are taken making use of stop orders  theses measures give a prudent trader some degree of control over the outcome of his trade entries in a highly volatile market.</a:t>
            </a:r>
          </a:p>
        </p:txBody>
      </p:sp>
    </p:spTree>
    <p:extLst>
      <p:ext uri="{BB962C8B-B14F-4D97-AF65-F5344CB8AC3E}">
        <p14:creationId xmlns:p14="http://schemas.microsoft.com/office/powerpoint/2010/main" val="350855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522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56</cp:revision>
  <dcterms:created xsi:type="dcterms:W3CDTF">2022-08-02T21:42:30Z</dcterms:created>
  <dcterms:modified xsi:type="dcterms:W3CDTF">2022-09-02T12:57:17Z</dcterms:modified>
</cp:coreProperties>
</file>