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61" r:id="rId7"/>
    <p:sldId id="262" r:id="rId8"/>
    <p:sldId id="258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B9B9"/>
    <a:srgbClr val="D0D8E2"/>
    <a:srgbClr val="C1CDD5"/>
    <a:srgbClr val="D4DCE4"/>
    <a:srgbClr val="FF3300"/>
    <a:srgbClr val="EB7343"/>
    <a:srgbClr val="C1C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1" d="100"/>
          <a:sy n="51" d="100"/>
        </p:scale>
        <p:origin x="114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257987-F1D9-4833-8F84-2B4806D33C61}"/>
              </a:ext>
            </a:extLst>
          </p:cNvPr>
          <p:cNvSpPr/>
          <p:nvPr userDrawn="1"/>
        </p:nvSpPr>
        <p:spPr>
          <a:xfrm>
            <a:off x="0" y="6386944"/>
            <a:ext cx="12192000" cy="471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4ED0E-BCFE-4B3B-A6C4-2247D677172E}"/>
              </a:ext>
            </a:extLst>
          </p:cNvPr>
          <p:cNvSpPr txBox="1"/>
          <p:nvPr userDrawn="1"/>
        </p:nvSpPr>
        <p:spPr>
          <a:xfrm>
            <a:off x="10612582" y="6437805"/>
            <a:ext cx="169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Project Stake</a:t>
            </a:r>
          </a:p>
        </p:txBody>
      </p:sp>
    </p:spTree>
    <p:extLst>
      <p:ext uri="{BB962C8B-B14F-4D97-AF65-F5344CB8AC3E}">
        <p14:creationId xmlns:p14="http://schemas.microsoft.com/office/powerpoint/2010/main" val="4099346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6DF90-35AA-4D82-B786-FA52D4542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EF74CE-BBF5-4EAE-A10C-B689BB168F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9D63B-5A3F-4F10-918D-E28CD22DE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AEBDA-46EA-42EC-BEA3-1DFA9E8D5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E29D6C-569D-4708-928A-27FD0607CA24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C18A83-BCC0-4396-BE8B-EA726454A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642F58-C4EB-45F6-AA0F-868DE80D4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A7BCD0-F04F-40EB-88C4-4D4091EC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1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DD4B-D6AC-4B27-B42D-E05BE5A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728791-2C77-46FA-9595-17331C6A2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03B31-4632-47FA-8AD0-23DF89DD2F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E29D6C-569D-4708-928A-27FD0607CA24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1990D-3BCE-41C8-9A0D-E06FF853F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811A6-9141-4E7A-BEBA-BA1E0F5EE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A7BCD0-F04F-40EB-88C4-4D4091EC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33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AD9B41-F6D6-4E5D-9CA8-B7CCA5FE1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761C65-4AA8-4876-B6D6-5016B76F2F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06440-DEE6-420B-8FBD-61E83A7C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E29D6C-569D-4708-928A-27FD0607CA24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5481E-94DB-4587-BFA6-9063C56D9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6C7F3-043A-4FCE-9DD3-D9FE46263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A7BCD0-F04F-40EB-88C4-4D4091EC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78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234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5A313-9110-438B-A24E-00BE3721B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9E9E5-D2E2-4F7E-BBE0-2AAF3237E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EABBC-F178-42F0-BE18-22BDA3BA9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E29D6C-569D-4708-928A-27FD0607CA24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A9113-35EE-41C4-AEE7-6474A8DBB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68AF8-3712-4B10-ADC9-3BD586A4E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A7BCD0-F04F-40EB-88C4-4D4091EC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53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689FA-B4FA-4B6C-9078-9BF29D6B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0F5BC-4F64-4598-8C33-CDC8841608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1EDF4-CC9B-4CA4-9E1C-8E0685358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A98C6-7671-453D-A14E-62D3015F4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E29D6C-569D-4708-928A-27FD0607CA24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E736C-5611-4E8D-92B2-B230D3C05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2DE5C-2333-4AD9-9182-64212670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A7BCD0-F04F-40EB-88C4-4D4091EC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52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C903F-0AE4-422F-85F8-EE8B6679F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FCE08-B354-471A-A8F3-47BF7E16B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69F511-9B45-43F4-A06F-FD0A62196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BAFA5-1A48-44D5-A86A-F1D04C44C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200FFF-AE63-4FAB-B07D-AFB9C60C65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E43600-E7DF-464D-B037-98F7D445E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E29D6C-569D-4708-928A-27FD0607CA24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4A7B7C-83BE-48F7-9A74-01F4879F7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6BAA2D-7C92-4258-8925-DA059CCFF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A7BCD0-F04F-40EB-88C4-4D4091EC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79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9E185-C80D-44CB-B8C2-701E75A8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7C55D0-E8E9-432F-86D5-01DA283C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E29D6C-569D-4708-928A-27FD0607CA24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B2458-934C-4D26-9347-DE38AF4CC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F68793-DEFE-45C4-8732-DDBF99084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A7BCD0-F04F-40EB-88C4-4D4091EC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42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B84E18-AD6E-4B75-A63D-7C561CF8D6B0}"/>
              </a:ext>
            </a:extLst>
          </p:cNvPr>
          <p:cNvSpPr/>
          <p:nvPr userDrawn="1"/>
        </p:nvSpPr>
        <p:spPr>
          <a:xfrm rot="20152171">
            <a:off x="1444917" y="2801983"/>
            <a:ext cx="9649629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Project stake; Everyone a trader</a:t>
            </a:r>
          </a:p>
        </p:txBody>
      </p:sp>
    </p:spTree>
    <p:extLst>
      <p:ext uri="{BB962C8B-B14F-4D97-AF65-F5344CB8AC3E}">
        <p14:creationId xmlns:p14="http://schemas.microsoft.com/office/powerpoint/2010/main" val="2584158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B2229-0EA0-4665-8C59-9E7168A74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3CDA22-E4DE-467C-9E51-1A5B58D762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E29D6C-569D-4708-928A-27FD0607CA24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3DB46-0973-483B-9F8D-78BC7B172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7C1CFB-EB36-456B-9FF8-97BEC3EAD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A7BCD0-F04F-40EB-88C4-4D4091EC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40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D525E-AA37-4186-9708-505C1FDB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41290-DB2D-45D3-BDDF-32856A162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AA628F-E15D-495C-8787-5DB7AC509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A5702-5761-464C-A0FD-3FC98EC80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E29D6C-569D-4708-928A-27FD0607CA24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F612E-6E6B-4FD8-AA2C-44FAFE94F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0080C-7E50-412B-8F45-A334F19E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A7BCD0-F04F-40EB-88C4-4D4091EC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73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65A014-39CF-4D39-95A3-F9541F9DFDF0}"/>
              </a:ext>
            </a:extLst>
          </p:cNvPr>
          <p:cNvSpPr/>
          <p:nvPr userDrawn="1"/>
        </p:nvSpPr>
        <p:spPr>
          <a:xfrm>
            <a:off x="19050" y="0"/>
            <a:ext cx="12192000" cy="6858000"/>
          </a:xfrm>
          <a:prstGeom prst="rect">
            <a:avLst/>
          </a:prstGeom>
          <a:noFill/>
          <a:ln w="7620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C742B-A0A1-46BE-885F-45060E98F886}"/>
              </a:ext>
            </a:extLst>
          </p:cNvPr>
          <p:cNvSpPr txBox="1"/>
          <p:nvPr userDrawn="1"/>
        </p:nvSpPr>
        <p:spPr>
          <a:xfrm rot="19318156">
            <a:off x="157005" y="360218"/>
            <a:ext cx="3075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>
                    <a:lumMod val="85000"/>
                  </a:schemeClr>
                </a:solidFill>
              </a:rPr>
              <a:t>Stake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8A1889-0393-406C-9A8B-5868317FDA6C}"/>
              </a:ext>
            </a:extLst>
          </p:cNvPr>
          <p:cNvSpPr/>
          <p:nvPr userDrawn="1"/>
        </p:nvSpPr>
        <p:spPr>
          <a:xfrm>
            <a:off x="0" y="6386944"/>
            <a:ext cx="12192000" cy="471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C6DBAE-9515-4365-B15F-B986E3ED2BC2}"/>
              </a:ext>
            </a:extLst>
          </p:cNvPr>
          <p:cNvSpPr txBox="1"/>
          <p:nvPr userDrawn="1"/>
        </p:nvSpPr>
        <p:spPr>
          <a:xfrm>
            <a:off x="10571018" y="643780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Project stake</a:t>
            </a:r>
          </a:p>
        </p:txBody>
      </p:sp>
    </p:spTree>
    <p:extLst>
      <p:ext uri="{BB962C8B-B14F-4D97-AF65-F5344CB8AC3E}">
        <p14:creationId xmlns:p14="http://schemas.microsoft.com/office/powerpoint/2010/main" val="18946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2C7912-CF40-4E09-9B7A-FB64397AD1A9}"/>
              </a:ext>
            </a:extLst>
          </p:cNvPr>
          <p:cNvSpPr txBox="1"/>
          <p:nvPr/>
        </p:nvSpPr>
        <p:spPr>
          <a:xfrm>
            <a:off x="821635" y="732190"/>
            <a:ext cx="251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Market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906112-D1C8-413B-8C5E-380908E04317}"/>
              </a:ext>
            </a:extLst>
          </p:cNvPr>
          <p:cNvSpPr txBox="1"/>
          <p:nvPr/>
        </p:nvSpPr>
        <p:spPr>
          <a:xfrm>
            <a:off x="1152329" y="1455163"/>
            <a:ext cx="9886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primary goal of a trader is to discover the </a:t>
            </a:r>
            <a:r>
              <a:rPr lang="en-US" dirty="0">
                <a:solidFill>
                  <a:schemeClr val="accent1"/>
                </a:solidFill>
              </a:rPr>
              <a:t>nature and character</a:t>
            </a:r>
            <a:r>
              <a:rPr lang="en-US" dirty="0"/>
              <a:t> of the Market and take trade decisions based on the result of these studies.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3941B3-A8D6-4C3D-BA52-540BD4ACD526}"/>
              </a:ext>
            </a:extLst>
          </p:cNvPr>
          <p:cNvSpPr txBox="1"/>
          <p:nvPr/>
        </p:nvSpPr>
        <p:spPr>
          <a:xfrm>
            <a:off x="1113179" y="2304741"/>
            <a:ext cx="988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ability to do this effectively, comes only through practical experience otherwise called </a:t>
            </a:r>
            <a:r>
              <a:rPr lang="en-US" dirty="0">
                <a:solidFill>
                  <a:schemeClr val="accent1"/>
                </a:solidFill>
              </a:rPr>
              <a:t>screen time.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E18752-3379-464E-9DB8-E461066C13CD}"/>
              </a:ext>
            </a:extLst>
          </p:cNvPr>
          <p:cNvSpPr txBox="1"/>
          <p:nvPr/>
        </p:nvSpPr>
        <p:spPr>
          <a:xfrm>
            <a:off x="1113179" y="2895901"/>
            <a:ext cx="9886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One can learn about several approaches to studying the market, set up workable trading plans and still not be successful managing a trading account in the long run ( no surprise, this is the dilemma of many traders around the globe.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1A8834-31EF-4977-B5E6-09CB8C39CB00}"/>
              </a:ext>
            </a:extLst>
          </p:cNvPr>
          <p:cNvSpPr txBox="1"/>
          <p:nvPr/>
        </p:nvSpPr>
        <p:spPr>
          <a:xfrm>
            <a:off x="1113179" y="4041059"/>
            <a:ext cx="9886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Profitability comes from rightly applying this knowledge and growing confidence in your trading plan over time (</a:t>
            </a:r>
            <a:r>
              <a:rPr lang="en-US" dirty="0">
                <a:solidFill>
                  <a:schemeClr val="accent1"/>
                </a:solidFill>
              </a:rPr>
              <a:t>screen time</a:t>
            </a:r>
            <a:r>
              <a:rPr lang="en-US" dirty="0"/>
              <a:t>). A good coach and wild enthusiasm would shorten the leaning curve.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9C32A3-70F8-401C-B918-49C2B2C18676}"/>
              </a:ext>
            </a:extLst>
          </p:cNvPr>
          <p:cNvSpPr txBox="1"/>
          <p:nvPr/>
        </p:nvSpPr>
        <p:spPr>
          <a:xfrm>
            <a:off x="1152940" y="4909218"/>
            <a:ext cx="9886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is recorded that about 90% of trading activities in the financial market is </a:t>
            </a:r>
            <a:r>
              <a:rPr lang="en-US" dirty="0">
                <a:solidFill>
                  <a:schemeClr val="accent1"/>
                </a:solidFill>
              </a:rPr>
              <a:t>speculative </a:t>
            </a:r>
            <a:r>
              <a:rPr lang="en-US" dirty="0"/>
              <a:t>hence we can say that speculation is the spirit of the financial market.</a:t>
            </a:r>
          </a:p>
        </p:txBody>
      </p:sp>
    </p:spTree>
    <p:extLst>
      <p:ext uri="{BB962C8B-B14F-4D97-AF65-F5344CB8AC3E}">
        <p14:creationId xmlns:p14="http://schemas.microsoft.com/office/powerpoint/2010/main" val="3306828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D05969-BCD0-448F-B058-77DAFF5CDCDB}"/>
              </a:ext>
            </a:extLst>
          </p:cNvPr>
          <p:cNvSpPr txBox="1"/>
          <p:nvPr/>
        </p:nvSpPr>
        <p:spPr>
          <a:xfrm>
            <a:off x="639259" y="411588"/>
            <a:ext cx="1630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Speculation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8B938F-CDC0-4BD1-985E-418DAF0EC7BF}"/>
              </a:ext>
            </a:extLst>
          </p:cNvPr>
          <p:cNvSpPr txBox="1"/>
          <p:nvPr/>
        </p:nvSpPr>
        <p:spPr>
          <a:xfrm>
            <a:off x="1094533" y="997960"/>
            <a:ext cx="96282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dirty="0"/>
              <a:t>This involves studying historical Data of a given event and making forecasts of future outcomes based on the Data studied.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2F688E-7271-4EA7-9544-257B69407E6A}"/>
              </a:ext>
            </a:extLst>
          </p:cNvPr>
          <p:cNvSpPr txBox="1"/>
          <p:nvPr/>
        </p:nvSpPr>
        <p:spPr>
          <a:xfrm>
            <a:off x="1133849" y="1787287"/>
            <a:ext cx="968402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dirty="0"/>
              <a:t>For better studies, this Data is often placed on a chart, this aids represent it graphically for better observation and analysis. On this chart traders tend to note reoccurring patterns and trends this goes all the way to facilitate  </a:t>
            </a:r>
            <a:r>
              <a:rPr lang="en-US" sz="1700" dirty="0">
                <a:solidFill>
                  <a:schemeClr val="accent1"/>
                </a:solidFill>
              </a:rPr>
              <a:t>speculation.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8AA5E-67CF-430B-AE5C-A48397380DC8}"/>
              </a:ext>
            </a:extLst>
          </p:cNvPr>
          <p:cNvSpPr txBox="1"/>
          <p:nvPr/>
        </p:nvSpPr>
        <p:spPr>
          <a:xfrm>
            <a:off x="1133849" y="2838224"/>
            <a:ext cx="68003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dirty="0"/>
              <a:t>Often times traders separate modes of analysis into three, Here we have;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7B3AC7-BFC3-41AE-8CA3-67BC031137E0}"/>
              </a:ext>
            </a:extLst>
          </p:cNvPr>
          <p:cNvSpPr txBox="1"/>
          <p:nvPr/>
        </p:nvSpPr>
        <p:spPr>
          <a:xfrm>
            <a:off x="1133849" y="5172382"/>
            <a:ext cx="9684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Effectively, these modes of trading aren’t distinct from each other, rather they work together to give a prudent trader a wholesome view of the information contained in the market’s activities. Hence better speculative results with more trade entries.</a:t>
            </a: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56F018C7-D066-4642-81A5-1E234FA15E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884971"/>
              </p:ext>
            </p:extLst>
          </p:nvPr>
        </p:nvGraphicFramePr>
        <p:xfrm>
          <a:off x="1246908" y="3502348"/>
          <a:ext cx="9457906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1646">
                  <a:extLst>
                    <a:ext uri="{9D8B030D-6E8A-4147-A177-3AD203B41FA5}">
                      <a16:colId xmlns:a16="http://schemas.microsoft.com/office/drawing/2014/main" val="3664921944"/>
                    </a:ext>
                  </a:extLst>
                </a:gridCol>
                <a:gridCol w="6906260">
                  <a:extLst>
                    <a:ext uri="{9D8B030D-6E8A-4147-A177-3AD203B41FA5}">
                      <a16:colId xmlns:a16="http://schemas.microsoft.com/office/drawing/2014/main" val="2752358332"/>
                    </a:ext>
                  </a:extLst>
                </a:gridCol>
              </a:tblGrid>
              <a:tr h="270913">
                <a:tc>
                  <a:txBody>
                    <a:bodyPr/>
                    <a:lstStyle/>
                    <a:p>
                      <a:r>
                        <a:rPr lang="en-US" sz="1600" dirty="0"/>
                        <a:t>Mode of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Basic 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639182"/>
                  </a:ext>
                </a:extLst>
              </a:tr>
              <a:tr h="27091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1"/>
                          </a:solidFill>
                        </a:rPr>
                        <a:t>The Technical Approach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This takes advantage of charts and statistical tools to make speculations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346730"/>
                  </a:ext>
                </a:extLst>
              </a:tr>
              <a:tr h="220047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1"/>
                          </a:solidFill>
                        </a:rPr>
                        <a:t>The Fundamental Approach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Following the outcome of Economic News and Events of the Financial Market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453005"/>
                  </a:ext>
                </a:extLst>
              </a:tr>
              <a:tr h="27091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1"/>
                          </a:solidFill>
                        </a:rPr>
                        <a:t>The Sentimental approach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This involves paying attention to the net positions of other traders in the market.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404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0903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0DA9D7-C24D-422A-A5BA-AE8ECFD54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" r="1276" b="10230"/>
          <a:stretch/>
        </p:blipFill>
        <p:spPr>
          <a:xfrm>
            <a:off x="0" y="0"/>
            <a:ext cx="12192000" cy="63627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CF9024-0C7F-4681-B403-E9972C636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5" y="6062026"/>
            <a:ext cx="10030690" cy="3006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658DA9-0B7A-4A70-B4F9-2AEEDA987C77}"/>
              </a:ext>
            </a:extLst>
          </p:cNvPr>
          <p:cNvSpPr/>
          <p:nvPr/>
        </p:nvSpPr>
        <p:spPr>
          <a:xfrm>
            <a:off x="0" y="781050"/>
            <a:ext cx="1995055" cy="5585776"/>
          </a:xfrm>
          <a:prstGeom prst="rect">
            <a:avLst/>
          </a:prstGeom>
          <a:solidFill>
            <a:srgbClr val="C1CD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454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B83B03-D770-4162-AED6-14CFF317D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" y="0"/>
            <a:ext cx="12155606" cy="636269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3627733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8AFDD-E0B1-4CD3-BAB7-8CC961EB1D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928" r="7315" b="13563"/>
          <a:stretch/>
        </p:blipFill>
        <p:spPr>
          <a:xfrm>
            <a:off x="18251" y="-133350"/>
            <a:ext cx="12155497" cy="649605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97713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1DAEB077-ABD1-44EA-916A-CBA1BB85A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34" y="1197961"/>
            <a:ext cx="54279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</a:rPr>
              <a:t>This type of analysis involves looking at historical price movements to determine the current trading conditions and potential price movement.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898DF1-7648-4E81-BE3C-9B95A5FBF1FF}"/>
              </a:ext>
            </a:extLst>
          </p:cNvPr>
          <p:cNvSpPr/>
          <p:nvPr/>
        </p:nvSpPr>
        <p:spPr>
          <a:xfrm>
            <a:off x="442733" y="2097966"/>
            <a:ext cx="54279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1600" dirty="0">
                <a:latin typeface="Calibri" panose="020F0502020204030204" pitchFamily="34" charset="0"/>
              </a:rPr>
              <a:t>Technical analysts look for </a:t>
            </a:r>
            <a:r>
              <a:rPr lang="en-US" altLang="en-US" sz="1600" b="1" dirty="0">
                <a:latin typeface="Calibri" panose="020F0502020204030204" pitchFamily="34" charset="0"/>
              </a:rPr>
              <a:t>similar patterns</a:t>
            </a:r>
            <a:r>
              <a:rPr lang="en-US" altLang="en-US" sz="1600" dirty="0">
                <a:latin typeface="Calibri" panose="020F0502020204030204" pitchFamily="34" charset="0"/>
              </a:rPr>
              <a:t> that have formed in the past and will form trade ideas believing that price could </a:t>
            </a:r>
            <a:r>
              <a:rPr lang="en-US" altLang="en-US" sz="1600" i="1" dirty="0">
                <a:latin typeface="Calibri" panose="020F0502020204030204" pitchFamily="34" charset="0"/>
              </a:rPr>
              <a:t>possibly</a:t>
            </a:r>
            <a:r>
              <a:rPr lang="en-US" altLang="en-US" sz="1600" dirty="0">
                <a:latin typeface="Calibri" panose="020F0502020204030204" pitchFamily="34" charset="0"/>
              </a:rPr>
              <a:t> act the same way that it did before.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60F767-FF11-4E1D-A806-52E0D338C84B}"/>
              </a:ext>
            </a:extLst>
          </p:cNvPr>
          <p:cNvSpPr/>
          <p:nvPr/>
        </p:nvSpPr>
        <p:spPr>
          <a:xfrm>
            <a:off x="442734" y="3743246"/>
            <a:ext cx="5422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1600" dirty="0">
                <a:latin typeface="Calibri" panose="020F0502020204030204" pitchFamily="34" charset="0"/>
              </a:rPr>
              <a:t>This is a way of looking at the forex market by analyzing economic, social, and political forces that may </a:t>
            </a:r>
            <a:r>
              <a:rPr lang="en-US" altLang="en-US" sz="1600" b="1" dirty="0">
                <a:latin typeface="Calibri" panose="020F0502020204030204" pitchFamily="34" charset="0"/>
              </a:rPr>
              <a:t>affect currency prices.</a:t>
            </a:r>
            <a:endParaRPr lang="en-US" altLang="en-US" sz="1600" dirty="0">
              <a:latin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856970-D69F-46CC-A181-B50CEC1F755F}"/>
              </a:ext>
            </a:extLst>
          </p:cNvPr>
          <p:cNvSpPr/>
          <p:nvPr/>
        </p:nvSpPr>
        <p:spPr>
          <a:xfrm>
            <a:off x="442733" y="5213406"/>
            <a:ext cx="5422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1600" dirty="0">
                <a:latin typeface="Calibri" panose="020F0502020204030204" pitchFamily="34" charset="0"/>
              </a:rPr>
              <a:t>Sentiment analysis is used to gauge how other traders feel about a particular currency pair based on the fundamental outlook.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D3834-79CD-4D82-B272-94776DA754DB}"/>
              </a:ext>
            </a:extLst>
          </p:cNvPr>
          <p:cNvSpPr txBox="1"/>
          <p:nvPr/>
        </p:nvSpPr>
        <p:spPr>
          <a:xfrm>
            <a:off x="442733" y="4810110"/>
            <a:ext cx="2212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Sentiment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275928-B036-4E06-A255-008CC041127E}"/>
              </a:ext>
            </a:extLst>
          </p:cNvPr>
          <p:cNvSpPr txBox="1"/>
          <p:nvPr/>
        </p:nvSpPr>
        <p:spPr>
          <a:xfrm>
            <a:off x="442733" y="336451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Fundamental 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6D6D9F-7059-41D0-9FDB-E6F5B83AAED9}"/>
              </a:ext>
            </a:extLst>
          </p:cNvPr>
          <p:cNvSpPr txBox="1"/>
          <p:nvPr/>
        </p:nvSpPr>
        <p:spPr>
          <a:xfrm>
            <a:off x="442734" y="813597"/>
            <a:ext cx="2328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Technical Analysis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13FFC597-1DF2-4364-A1E3-08D8A1BBE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2707" y="4484401"/>
            <a:ext cx="49332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600" dirty="0">
                <a:solidFill>
                  <a:schemeClr val="accent2"/>
                </a:solidFill>
                <a:latin typeface="Calibri" panose="020F0502020204030204" pitchFamily="34" charset="0"/>
              </a:rPr>
              <a:t>Fundamental factors shape sentiment, while technical analysis helps us visualize that sentiment and apply a framework to create our trade plans.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16F23B81-FF50-4B18-9849-56E068158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707" y="5415309"/>
            <a:ext cx="49332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600" dirty="0">
                <a:latin typeface="Calibri" panose="020F0502020204030204" pitchFamily="34" charset="0"/>
              </a:rPr>
              <a:t>These three work hand-in-hand to help us come up with good trade ideas.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8D88E7-C6EE-46B0-A1C3-8209D3523B85}"/>
              </a:ext>
            </a:extLst>
          </p:cNvPr>
          <p:cNvSpPr txBox="1"/>
          <p:nvPr/>
        </p:nvSpPr>
        <p:spPr>
          <a:xfrm>
            <a:off x="6558838" y="4014299"/>
            <a:ext cx="3009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unifying factor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32740269-26A1-4944-B401-31CB0A617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8" y="857057"/>
            <a:ext cx="4933243" cy="270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090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67CB52-496A-46E1-8B3D-89A55E29AA38}"/>
              </a:ext>
            </a:extLst>
          </p:cNvPr>
          <p:cNvSpPr/>
          <p:nvPr/>
        </p:nvSpPr>
        <p:spPr>
          <a:xfrm>
            <a:off x="383823" y="585379"/>
            <a:ext cx="55202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dirty="0">
                <a:solidFill>
                  <a:schemeClr val="accent2"/>
                </a:solidFill>
                <a:latin typeface="Calibri" panose="020F0502020204030204" pitchFamily="34" charset="0"/>
              </a:rPr>
              <a:t>Fundamental factors shape sentiment, while technical analysis helps us visualize that sentiment and apply a framework to create our trade plans.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611786-6FFF-4FA0-8BD8-E3A54D1902D3}"/>
              </a:ext>
            </a:extLst>
          </p:cNvPr>
          <p:cNvSpPr txBox="1"/>
          <p:nvPr/>
        </p:nvSpPr>
        <p:spPr>
          <a:xfrm>
            <a:off x="383823" y="1732967"/>
            <a:ext cx="5520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Considering the above statement we cannot underestimate the power of market sentiment. In other words we cannot ignore the </a:t>
            </a:r>
            <a:r>
              <a:rPr lang="en-US" sz="1600" i="1" dirty="0">
                <a:solidFill>
                  <a:schemeClr val="accent1"/>
                </a:solidFill>
              </a:rPr>
              <a:t>trend</a:t>
            </a:r>
            <a:r>
              <a:rPr lang="en-US" sz="16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C3849-E6C1-49D5-BCFE-367D51FFA934}"/>
              </a:ext>
            </a:extLst>
          </p:cNvPr>
          <p:cNvSpPr txBox="1"/>
          <p:nvPr/>
        </p:nvSpPr>
        <p:spPr>
          <a:xfrm>
            <a:off x="406400" y="2875468"/>
            <a:ext cx="5475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As we established earlier; market sentiment is simply the </a:t>
            </a:r>
            <a:r>
              <a:rPr lang="en-US" sz="1600" dirty="0">
                <a:solidFill>
                  <a:schemeClr val="accent1"/>
                </a:solidFill>
              </a:rPr>
              <a:t>net position </a:t>
            </a:r>
            <a:r>
              <a:rPr lang="en-US" sz="1600" dirty="0"/>
              <a:t>of all the traders in the market at a given </a:t>
            </a:r>
            <a:r>
              <a:rPr lang="en-US" sz="1600" dirty="0">
                <a:solidFill>
                  <a:schemeClr val="accent1"/>
                </a:solidFill>
              </a:rPr>
              <a:t>time</a:t>
            </a:r>
            <a:r>
              <a:rPr lang="en-US" sz="1600" dirty="0"/>
              <a:t>. It could either be </a:t>
            </a:r>
            <a:r>
              <a:rPr lang="en-US" sz="1600" dirty="0">
                <a:solidFill>
                  <a:schemeClr val="accent1"/>
                </a:solidFill>
              </a:rPr>
              <a:t>Bullish</a:t>
            </a:r>
            <a:r>
              <a:rPr lang="en-US" sz="1600" dirty="0"/>
              <a:t>, or </a:t>
            </a:r>
            <a:r>
              <a:rPr lang="en-US" sz="1600" dirty="0">
                <a:solidFill>
                  <a:schemeClr val="accent1"/>
                </a:solidFill>
              </a:rPr>
              <a:t>Bearish</a:t>
            </a:r>
            <a:r>
              <a:rPr lang="en-US" sz="1600" dirty="0"/>
              <a:t>.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05E6677A-91A4-47CB-8D45-21BD9D2E70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237033"/>
              </p:ext>
            </p:extLst>
          </p:nvPr>
        </p:nvGraphicFramePr>
        <p:xfrm>
          <a:off x="468769" y="3891241"/>
          <a:ext cx="5424033" cy="2104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793">
                  <a:extLst>
                    <a:ext uri="{9D8B030D-6E8A-4147-A177-3AD203B41FA5}">
                      <a16:colId xmlns:a16="http://schemas.microsoft.com/office/drawing/2014/main" val="3776685253"/>
                    </a:ext>
                  </a:extLst>
                </a:gridCol>
                <a:gridCol w="2509185">
                  <a:extLst>
                    <a:ext uri="{9D8B030D-6E8A-4147-A177-3AD203B41FA5}">
                      <a16:colId xmlns:a16="http://schemas.microsoft.com/office/drawing/2014/main" val="1284569382"/>
                    </a:ext>
                  </a:extLst>
                </a:gridCol>
                <a:gridCol w="1939055">
                  <a:extLst>
                    <a:ext uri="{9D8B030D-6E8A-4147-A177-3AD203B41FA5}">
                      <a16:colId xmlns:a16="http://schemas.microsoft.com/office/drawing/2014/main" val="75244490"/>
                    </a:ext>
                  </a:extLst>
                </a:gridCol>
              </a:tblGrid>
              <a:tr h="2697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Implication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market outlook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851314"/>
                  </a:ext>
                </a:extLst>
              </a:tr>
              <a:tr h="9159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/>
                        <a:t>Bullish</a:t>
                      </a:r>
                    </a:p>
                    <a:p>
                      <a:pPr algn="ctr"/>
                      <a:endParaRPr lang="en-US" sz="14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/>
                        <a:t>Buyers holding more volume of trade than sellers at a given time.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dirty="0"/>
                        <a:t>Demand increases against supply; Price goes up.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351332"/>
                  </a:ext>
                </a:extLst>
              </a:tr>
              <a:tr h="853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/>
                        <a:t>Bearish</a:t>
                      </a:r>
                    </a:p>
                    <a:p>
                      <a:pPr algn="ctr"/>
                      <a:endParaRPr lang="en-US" sz="14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/>
                        <a:t>Sellers holding more volume of trade than buyers at a given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dirty="0"/>
                        <a:t>Supply increases against demand; Price goes down.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24419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570D465-01E4-43A0-8BB3-98BD999F7836}"/>
              </a:ext>
            </a:extLst>
          </p:cNvPr>
          <p:cNvSpPr txBox="1"/>
          <p:nvPr/>
        </p:nvSpPr>
        <p:spPr>
          <a:xfrm>
            <a:off x="6660444" y="585379"/>
            <a:ext cx="4797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Since we can visualize this market sentiment from studying the </a:t>
            </a:r>
            <a:r>
              <a:rPr lang="en-US" sz="1600" dirty="0">
                <a:solidFill>
                  <a:schemeClr val="accent1"/>
                </a:solidFill>
              </a:rPr>
              <a:t>charts,</a:t>
            </a:r>
            <a:r>
              <a:rPr lang="en-US" sz="1600" dirty="0"/>
              <a:t> its safe to say that we can be profitable trading by simply </a:t>
            </a:r>
            <a:r>
              <a:rPr lang="en-US" sz="1600" dirty="0">
                <a:solidFill>
                  <a:schemeClr val="accent1"/>
                </a:solidFill>
              </a:rPr>
              <a:t>evaluating market sentiment</a:t>
            </a:r>
            <a:r>
              <a:rPr lang="en-US" sz="1600" dirty="0"/>
              <a:t> from effectively studying </a:t>
            </a:r>
            <a:r>
              <a:rPr lang="en-US" sz="1600" dirty="0">
                <a:solidFill>
                  <a:schemeClr val="accent1"/>
                </a:solidFill>
              </a:rPr>
              <a:t>price action in time</a:t>
            </a:r>
            <a:r>
              <a:rPr lang="en-US" sz="1600" dirty="0"/>
              <a:t> all on the charts.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54C4B9-C95F-422D-A2E0-2C931DC3A9DC}"/>
              </a:ext>
            </a:extLst>
          </p:cNvPr>
          <p:cNvSpPr txBox="1"/>
          <p:nvPr/>
        </p:nvSpPr>
        <p:spPr>
          <a:xfrm>
            <a:off x="6615288" y="2262240"/>
            <a:ext cx="164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Candle Sticks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CC1AB9-0623-4C11-B914-1048BEE3BCD7}"/>
              </a:ext>
            </a:extLst>
          </p:cNvPr>
          <p:cNvSpPr txBox="1"/>
          <p:nvPr/>
        </p:nvSpPr>
        <p:spPr>
          <a:xfrm>
            <a:off x="6611696" y="2659283"/>
            <a:ext cx="4797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The candle stick has been one of the most effective charting system for studying </a:t>
            </a:r>
            <a:r>
              <a:rPr lang="en-US" sz="1600" i="1" dirty="0">
                <a:solidFill>
                  <a:schemeClr val="accent1"/>
                </a:solidFill>
              </a:rPr>
              <a:t>price action</a:t>
            </a:r>
            <a:r>
              <a:rPr lang="en-US" sz="1600" dirty="0"/>
              <a:t>. Simply put, it give us a </a:t>
            </a:r>
            <a:r>
              <a:rPr lang="en-US" sz="1600" dirty="0">
                <a:solidFill>
                  <a:schemeClr val="accent1"/>
                </a:solidFill>
              </a:rPr>
              <a:t>3D view </a:t>
            </a:r>
            <a:r>
              <a:rPr lang="en-US" sz="1600" dirty="0"/>
              <a:t>of the market price action In contrast to the usual line charts.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B68752-698A-4C63-8CD7-B7E98F69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444" y="3966730"/>
            <a:ext cx="2585156" cy="22790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F6D1EF-6A2F-46C7-ACF4-3D87F3FF2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84870" y="3844867"/>
            <a:ext cx="2400905" cy="24009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EBDDA79-E949-4162-BC52-98CFC2D08D4B}"/>
              </a:ext>
            </a:extLst>
          </p:cNvPr>
          <p:cNvSpPr txBox="1"/>
          <p:nvPr/>
        </p:nvSpPr>
        <p:spPr>
          <a:xfrm>
            <a:off x="10149062" y="3966731"/>
            <a:ext cx="498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High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6C9545-9F57-41EE-85BE-E455361066EA}"/>
              </a:ext>
            </a:extLst>
          </p:cNvPr>
          <p:cNvSpPr txBox="1"/>
          <p:nvPr/>
        </p:nvSpPr>
        <p:spPr>
          <a:xfrm>
            <a:off x="10634132" y="4423651"/>
            <a:ext cx="498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2E43B6-C12E-4918-B838-F54F696B2E01}"/>
              </a:ext>
            </a:extLst>
          </p:cNvPr>
          <p:cNvSpPr txBox="1"/>
          <p:nvPr/>
        </p:nvSpPr>
        <p:spPr>
          <a:xfrm>
            <a:off x="10723240" y="5380561"/>
            <a:ext cx="481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Open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74B86F-E143-4FAD-9EA7-F0965455D105}"/>
              </a:ext>
            </a:extLst>
          </p:cNvPr>
          <p:cNvSpPr txBox="1"/>
          <p:nvPr/>
        </p:nvSpPr>
        <p:spPr>
          <a:xfrm>
            <a:off x="10110301" y="5831034"/>
            <a:ext cx="481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Low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053CC07-2AB0-44D1-8968-58149649D954}"/>
              </a:ext>
            </a:extLst>
          </p:cNvPr>
          <p:cNvSpPr/>
          <p:nvPr/>
        </p:nvSpPr>
        <p:spPr>
          <a:xfrm>
            <a:off x="9738130" y="4546762"/>
            <a:ext cx="280580" cy="980503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20B37BC-8C83-4D24-AC1C-D0652AA78980}"/>
              </a:ext>
            </a:extLst>
          </p:cNvPr>
          <p:cNvSpPr/>
          <p:nvPr/>
        </p:nvSpPr>
        <p:spPr>
          <a:xfrm>
            <a:off x="7828317" y="4654437"/>
            <a:ext cx="249410" cy="8819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B7D9D5-4DB7-4502-AF4F-B1774F65F9A1}"/>
              </a:ext>
            </a:extLst>
          </p:cNvPr>
          <p:cNvCxnSpPr>
            <a:cxnSpLocks/>
          </p:cNvCxnSpPr>
          <p:nvPr/>
        </p:nvCxnSpPr>
        <p:spPr>
          <a:xfrm flipH="1">
            <a:off x="10162721" y="4546762"/>
            <a:ext cx="47141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9ABA75-D0DB-43DB-9ED8-477164A4EF15}"/>
              </a:ext>
            </a:extLst>
          </p:cNvPr>
          <p:cNvCxnSpPr>
            <a:cxnSpLocks/>
          </p:cNvCxnSpPr>
          <p:nvPr/>
        </p:nvCxnSpPr>
        <p:spPr>
          <a:xfrm flipH="1">
            <a:off x="10138427" y="5527265"/>
            <a:ext cx="49570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330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EEC7E2-BC82-4A60-BFE8-F5504CCF9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71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CMv2Phl-cCCJjrwa">
            <a:hlinkClick r:id="" action="ppaction://media"/>
            <a:extLst>
              <a:ext uri="{FF2B5EF4-FFF2-40B4-BE49-F238E27FC236}">
                <a16:creationId xmlns:a16="http://schemas.microsoft.com/office/drawing/2014/main" id="{43B2F013-B22F-4235-97D8-BACAE282F2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06" y="0"/>
            <a:ext cx="12045988" cy="6286500"/>
          </a:xfrm>
          <a:prstGeom prst="rect">
            <a:avLst/>
          </a:prstGeom>
          <a:ln w="349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27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2607</TotalTime>
  <Words>682</Words>
  <Application>Microsoft Office PowerPoint</Application>
  <PresentationFormat>Widescreen</PresentationFormat>
  <Paragraphs>48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76</cp:revision>
  <dcterms:created xsi:type="dcterms:W3CDTF">2022-05-13T15:36:28Z</dcterms:created>
  <dcterms:modified xsi:type="dcterms:W3CDTF">2022-09-02T11:32:51Z</dcterms:modified>
</cp:coreProperties>
</file>