
<file path=[Content_Types].xml><?xml version="1.0" encoding="utf-8"?>
<Types xmlns="http://schemas.openxmlformats.org/package/2006/content-types">
  <Default Extension="jfif" ContentType="image/jpeg"/>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0" r:id="rId3"/>
    <p:sldId id="258" r:id="rId4"/>
    <p:sldId id="261" r:id="rId5"/>
    <p:sldId id="259" r:id="rId6"/>
    <p:sldId id="257"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42" autoAdjust="0"/>
    <p:restoredTop sz="88522" autoAdjust="0"/>
  </p:normalViewPr>
  <p:slideViewPr>
    <p:cSldViewPr snapToGrid="0">
      <p:cViewPr varScale="1">
        <p:scale>
          <a:sx n="65" d="100"/>
          <a:sy n="65" d="100"/>
        </p:scale>
        <p:origin x="102"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575ADB-9DBC-4163-9DD9-A29E433BEA73}" type="datetimeFigureOut">
              <a:rPr lang="en-US" smtClean="0"/>
              <a:t>9/2/2022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616B19-B861-4718-AD4C-900AFEDEEFA5}" type="slidenum">
              <a:rPr lang="en-US" smtClean="0"/>
              <a:t>‹#›</a:t>
            </a:fld>
            <a:endParaRPr lang="en-US"/>
          </a:p>
        </p:txBody>
      </p:sp>
    </p:spTree>
    <p:extLst>
      <p:ext uri="{BB962C8B-B14F-4D97-AF65-F5344CB8AC3E}">
        <p14:creationId xmlns:p14="http://schemas.microsoft.com/office/powerpoint/2010/main" val="2022597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16B19-B861-4718-AD4C-900AFEDEEFA5}" type="slidenum">
              <a:rPr lang="en-US" smtClean="0"/>
              <a:t>1</a:t>
            </a:fld>
            <a:endParaRPr lang="en-US"/>
          </a:p>
        </p:txBody>
      </p:sp>
    </p:spTree>
    <p:extLst>
      <p:ext uri="{BB962C8B-B14F-4D97-AF65-F5344CB8AC3E}">
        <p14:creationId xmlns:p14="http://schemas.microsoft.com/office/powerpoint/2010/main" val="1855240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5986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D629-DF35-4CCC-9BB6-CFA2DA1FC7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459C18-65E6-4E79-AF05-4F20A1193B6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D007A3-4A5A-4534-8919-236587BBEC95}"/>
              </a:ext>
            </a:extLst>
          </p:cNvPr>
          <p:cNvSpPr>
            <a:spLocks noGrp="1"/>
          </p:cNvSpPr>
          <p:nvPr>
            <p:ph type="dt" sz="half" idx="10"/>
          </p:nvPr>
        </p:nvSpPr>
        <p:spPr>
          <a:xfrm>
            <a:off x="838200" y="6356350"/>
            <a:ext cx="2743200" cy="365125"/>
          </a:xfrm>
          <a:prstGeom prst="rect">
            <a:avLst/>
          </a:prstGeom>
        </p:spPr>
        <p:txBody>
          <a:bodyPr/>
          <a:lstStyle/>
          <a:p>
            <a:fld id="{F0ED63C5-0AD0-4523-A26B-2B43B8480119}" type="datetimeFigureOut">
              <a:rPr lang="en-US" smtClean="0"/>
              <a:t>9/2/2022</a:t>
            </a:fld>
            <a:endParaRPr lang="en-US"/>
          </a:p>
        </p:txBody>
      </p:sp>
      <p:sp>
        <p:nvSpPr>
          <p:cNvPr id="5" name="Footer Placeholder 4">
            <a:extLst>
              <a:ext uri="{FF2B5EF4-FFF2-40B4-BE49-F238E27FC236}">
                <a16:creationId xmlns:a16="http://schemas.microsoft.com/office/drawing/2014/main" id="{4D6E6B13-7A77-4373-B5ED-CAFFCB392E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F84CC0F-6C2F-4C55-82E8-2110F27D133E}"/>
              </a:ext>
            </a:extLst>
          </p:cNvPr>
          <p:cNvSpPr>
            <a:spLocks noGrp="1"/>
          </p:cNvSpPr>
          <p:nvPr>
            <p:ph type="sldNum" sz="quarter" idx="12"/>
          </p:nvPr>
        </p:nvSpPr>
        <p:spPr>
          <a:xfrm>
            <a:off x="8610600" y="6356350"/>
            <a:ext cx="2743200" cy="365125"/>
          </a:xfrm>
          <a:prstGeom prst="rect">
            <a:avLst/>
          </a:prstGeom>
        </p:spPr>
        <p:txBody>
          <a:bodyPr/>
          <a:lstStyle/>
          <a:p>
            <a:fld id="{7344C553-B164-431A-A7CD-79F75C3399ED}" type="slidenum">
              <a:rPr lang="en-US" smtClean="0"/>
              <a:t>‹#›</a:t>
            </a:fld>
            <a:endParaRPr lang="en-US"/>
          </a:p>
        </p:txBody>
      </p:sp>
    </p:spTree>
    <p:extLst>
      <p:ext uri="{BB962C8B-B14F-4D97-AF65-F5344CB8AC3E}">
        <p14:creationId xmlns:p14="http://schemas.microsoft.com/office/powerpoint/2010/main" val="3934018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0FEBB1-5349-4AD9-801D-99B9FD13A55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A6362B-AA6B-4112-922E-275023FDFF8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56EC31-CB3A-45AF-B425-74BA54320A60}"/>
              </a:ext>
            </a:extLst>
          </p:cNvPr>
          <p:cNvSpPr>
            <a:spLocks noGrp="1"/>
          </p:cNvSpPr>
          <p:nvPr>
            <p:ph type="dt" sz="half" idx="10"/>
          </p:nvPr>
        </p:nvSpPr>
        <p:spPr>
          <a:xfrm>
            <a:off x="838200" y="6356350"/>
            <a:ext cx="2743200" cy="365125"/>
          </a:xfrm>
          <a:prstGeom prst="rect">
            <a:avLst/>
          </a:prstGeom>
        </p:spPr>
        <p:txBody>
          <a:bodyPr/>
          <a:lstStyle/>
          <a:p>
            <a:fld id="{F0ED63C5-0AD0-4523-A26B-2B43B8480119}" type="datetimeFigureOut">
              <a:rPr lang="en-US" smtClean="0"/>
              <a:t>9/2/2022</a:t>
            </a:fld>
            <a:endParaRPr lang="en-US"/>
          </a:p>
        </p:txBody>
      </p:sp>
      <p:sp>
        <p:nvSpPr>
          <p:cNvPr id="5" name="Footer Placeholder 4">
            <a:extLst>
              <a:ext uri="{FF2B5EF4-FFF2-40B4-BE49-F238E27FC236}">
                <a16:creationId xmlns:a16="http://schemas.microsoft.com/office/drawing/2014/main" id="{42C5E03A-5EA0-49D9-A670-494E6B5858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4B0FF6-ADDE-46A2-A4F5-0CB9DD5F5977}"/>
              </a:ext>
            </a:extLst>
          </p:cNvPr>
          <p:cNvSpPr>
            <a:spLocks noGrp="1"/>
          </p:cNvSpPr>
          <p:nvPr>
            <p:ph type="sldNum" sz="quarter" idx="12"/>
          </p:nvPr>
        </p:nvSpPr>
        <p:spPr>
          <a:xfrm>
            <a:off x="8610600" y="6356350"/>
            <a:ext cx="2743200" cy="365125"/>
          </a:xfrm>
          <a:prstGeom prst="rect">
            <a:avLst/>
          </a:prstGeom>
        </p:spPr>
        <p:txBody>
          <a:bodyPr/>
          <a:lstStyle/>
          <a:p>
            <a:fld id="{7344C553-B164-431A-A7CD-79F75C3399ED}" type="slidenum">
              <a:rPr lang="en-US" smtClean="0"/>
              <a:t>‹#›</a:t>
            </a:fld>
            <a:endParaRPr lang="en-US"/>
          </a:p>
        </p:txBody>
      </p:sp>
    </p:spTree>
    <p:extLst>
      <p:ext uri="{BB962C8B-B14F-4D97-AF65-F5344CB8AC3E}">
        <p14:creationId xmlns:p14="http://schemas.microsoft.com/office/powerpoint/2010/main" val="395287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A178-13CF-45AB-B85D-19391B757C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D35724E-A76C-4AA5-B774-5958F3BC6B1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4EF1B7-C5FB-455D-91FE-DAE03BF0B9C5}"/>
              </a:ext>
            </a:extLst>
          </p:cNvPr>
          <p:cNvSpPr>
            <a:spLocks noGrp="1"/>
          </p:cNvSpPr>
          <p:nvPr>
            <p:ph type="dt" sz="half" idx="10"/>
          </p:nvPr>
        </p:nvSpPr>
        <p:spPr>
          <a:xfrm>
            <a:off x="838200" y="6356350"/>
            <a:ext cx="2743200" cy="365125"/>
          </a:xfrm>
          <a:prstGeom prst="rect">
            <a:avLst/>
          </a:prstGeom>
        </p:spPr>
        <p:txBody>
          <a:bodyPr/>
          <a:lstStyle/>
          <a:p>
            <a:fld id="{F0ED63C5-0AD0-4523-A26B-2B43B8480119}" type="datetimeFigureOut">
              <a:rPr lang="en-US" smtClean="0"/>
              <a:t>9/2/2022</a:t>
            </a:fld>
            <a:endParaRPr lang="en-US"/>
          </a:p>
        </p:txBody>
      </p:sp>
      <p:sp>
        <p:nvSpPr>
          <p:cNvPr id="5" name="Footer Placeholder 4">
            <a:extLst>
              <a:ext uri="{FF2B5EF4-FFF2-40B4-BE49-F238E27FC236}">
                <a16:creationId xmlns:a16="http://schemas.microsoft.com/office/drawing/2014/main" id="{CE7FB4CD-ACC9-44D1-82B8-3FCEF9FB56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EB3865E-1691-4A6A-B524-F9FA32BBA52B}"/>
              </a:ext>
            </a:extLst>
          </p:cNvPr>
          <p:cNvSpPr>
            <a:spLocks noGrp="1"/>
          </p:cNvSpPr>
          <p:nvPr>
            <p:ph type="sldNum" sz="quarter" idx="12"/>
          </p:nvPr>
        </p:nvSpPr>
        <p:spPr>
          <a:xfrm>
            <a:off x="8610600" y="6356350"/>
            <a:ext cx="2743200" cy="365125"/>
          </a:xfrm>
          <a:prstGeom prst="rect">
            <a:avLst/>
          </a:prstGeom>
        </p:spPr>
        <p:txBody>
          <a:bodyPr/>
          <a:lstStyle/>
          <a:p>
            <a:fld id="{7344C553-B164-431A-A7CD-79F75C3399ED}" type="slidenum">
              <a:rPr lang="en-US" smtClean="0"/>
              <a:t>‹#›</a:t>
            </a:fld>
            <a:endParaRPr lang="en-US"/>
          </a:p>
        </p:txBody>
      </p:sp>
    </p:spTree>
    <p:extLst>
      <p:ext uri="{BB962C8B-B14F-4D97-AF65-F5344CB8AC3E}">
        <p14:creationId xmlns:p14="http://schemas.microsoft.com/office/powerpoint/2010/main" val="1486432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94208-289F-4DEC-AD9D-ACA13B70439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B29330-3CDA-4A24-A461-1B3D2F6830A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DB6C3D-6A28-4745-BAAE-5118988FF659}"/>
              </a:ext>
            </a:extLst>
          </p:cNvPr>
          <p:cNvSpPr>
            <a:spLocks noGrp="1"/>
          </p:cNvSpPr>
          <p:nvPr>
            <p:ph type="dt" sz="half" idx="10"/>
          </p:nvPr>
        </p:nvSpPr>
        <p:spPr>
          <a:xfrm>
            <a:off x="838200" y="6356350"/>
            <a:ext cx="2743200" cy="365125"/>
          </a:xfrm>
          <a:prstGeom prst="rect">
            <a:avLst/>
          </a:prstGeom>
        </p:spPr>
        <p:txBody>
          <a:bodyPr/>
          <a:lstStyle/>
          <a:p>
            <a:fld id="{F0ED63C5-0AD0-4523-A26B-2B43B8480119}" type="datetimeFigureOut">
              <a:rPr lang="en-US" smtClean="0"/>
              <a:t>9/2/2022</a:t>
            </a:fld>
            <a:endParaRPr lang="en-US"/>
          </a:p>
        </p:txBody>
      </p:sp>
      <p:sp>
        <p:nvSpPr>
          <p:cNvPr id="5" name="Footer Placeholder 4">
            <a:extLst>
              <a:ext uri="{FF2B5EF4-FFF2-40B4-BE49-F238E27FC236}">
                <a16:creationId xmlns:a16="http://schemas.microsoft.com/office/drawing/2014/main" id="{3DE72A2E-ACBB-466A-9D50-36CD5A021BA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9F1C275-90FC-4C2B-86EC-523167BF72FA}"/>
              </a:ext>
            </a:extLst>
          </p:cNvPr>
          <p:cNvSpPr>
            <a:spLocks noGrp="1"/>
          </p:cNvSpPr>
          <p:nvPr>
            <p:ph type="sldNum" sz="quarter" idx="12"/>
          </p:nvPr>
        </p:nvSpPr>
        <p:spPr>
          <a:xfrm>
            <a:off x="8610600" y="6356350"/>
            <a:ext cx="2743200" cy="365125"/>
          </a:xfrm>
          <a:prstGeom prst="rect">
            <a:avLst/>
          </a:prstGeom>
        </p:spPr>
        <p:txBody>
          <a:bodyPr/>
          <a:lstStyle/>
          <a:p>
            <a:fld id="{7344C553-B164-431A-A7CD-79F75C3399ED}" type="slidenum">
              <a:rPr lang="en-US" smtClean="0"/>
              <a:t>‹#›</a:t>
            </a:fld>
            <a:endParaRPr lang="en-US"/>
          </a:p>
        </p:txBody>
      </p:sp>
    </p:spTree>
    <p:extLst>
      <p:ext uri="{BB962C8B-B14F-4D97-AF65-F5344CB8AC3E}">
        <p14:creationId xmlns:p14="http://schemas.microsoft.com/office/powerpoint/2010/main" val="602119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894DA-26BD-4E72-BAE3-CBC41373514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8110EDB-47A2-47D3-B372-181C6BE3BF6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E057B1-93FD-44DF-8C4C-B282FA38CB5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B6163A-28B4-436E-98F5-424418A302AC}"/>
              </a:ext>
            </a:extLst>
          </p:cNvPr>
          <p:cNvSpPr>
            <a:spLocks noGrp="1"/>
          </p:cNvSpPr>
          <p:nvPr>
            <p:ph type="dt" sz="half" idx="10"/>
          </p:nvPr>
        </p:nvSpPr>
        <p:spPr>
          <a:xfrm>
            <a:off x="838200" y="6356350"/>
            <a:ext cx="2743200" cy="365125"/>
          </a:xfrm>
          <a:prstGeom prst="rect">
            <a:avLst/>
          </a:prstGeom>
        </p:spPr>
        <p:txBody>
          <a:bodyPr/>
          <a:lstStyle/>
          <a:p>
            <a:fld id="{F0ED63C5-0AD0-4523-A26B-2B43B8480119}" type="datetimeFigureOut">
              <a:rPr lang="en-US" smtClean="0"/>
              <a:t>9/2/2022</a:t>
            </a:fld>
            <a:endParaRPr lang="en-US"/>
          </a:p>
        </p:txBody>
      </p:sp>
      <p:sp>
        <p:nvSpPr>
          <p:cNvPr id="6" name="Footer Placeholder 5">
            <a:extLst>
              <a:ext uri="{FF2B5EF4-FFF2-40B4-BE49-F238E27FC236}">
                <a16:creationId xmlns:a16="http://schemas.microsoft.com/office/drawing/2014/main" id="{51AF530C-6A76-4346-BE09-D8F06194DC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5976FC6-3C5B-42DF-84BF-E14EBE15B5E0}"/>
              </a:ext>
            </a:extLst>
          </p:cNvPr>
          <p:cNvSpPr>
            <a:spLocks noGrp="1"/>
          </p:cNvSpPr>
          <p:nvPr>
            <p:ph type="sldNum" sz="quarter" idx="12"/>
          </p:nvPr>
        </p:nvSpPr>
        <p:spPr>
          <a:xfrm>
            <a:off x="8610600" y="6356350"/>
            <a:ext cx="2743200" cy="365125"/>
          </a:xfrm>
          <a:prstGeom prst="rect">
            <a:avLst/>
          </a:prstGeom>
        </p:spPr>
        <p:txBody>
          <a:bodyPr/>
          <a:lstStyle/>
          <a:p>
            <a:fld id="{7344C553-B164-431A-A7CD-79F75C3399ED}" type="slidenum">
              <a:rPr lang="en-US" smtClean="0"/>
              <a:t>‹#›</a:t>
            </a:fld>
            <a:endParaRPr lang="en-US"/>
          </a:p>
        </p:txBody>
      </p:sp>
    </p:spTree>
    <p:extLst>
      <p:ext uri="{BB962C8B-B14F-4D97-AF65-F5344CB8AC3E}">
        <p14:creationId xmlns:p14="http://schemas.microsoft.com/office/powerpoint/2010/main" val="2842161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F7C0-5B72-4180-A130-FA103DE5B51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D4DC5FD-160D-4848-962E-C3475512A22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07E1DB-ED46-469A-82F4-81C17479F86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B70FC-0186-44AB-AE2F-6FDAEB6827C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482B34-07A9-4784-B539-CBD4A74365E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04C6D1-E3BF-452A-8F84-86A4DB5AB832}"/>
              </a:ext>
            </a:extLst>
          </p:cNvPr>
          <p:cNvSpPr>
            <a:spLocks noGrp="1"/>
          </p:cNvSpPr>
          <p:nvPr>
            <p:ph type="dt" sz="half" idx="10"/>
          </p:nvPr>
        </p:nvSpPr>
        <p:spPr>
          <a:xfrm>
            <a:off x="838200" y="6356350"/>
            <a:ext cx="2743200" cy="365125"/>
          </a:xfrm>
          <a:prstGeom prst="rect">
            <a:avLst/>
          </a:prstGeom>
        </p:spPr>
        <p:txBody>
          <a:bodyPr/>
          <a:lstStyle/>
          <a:p>
            <a:fld id="{F0ED63C5-0AD0-4523-A26B-2B43B8480119}" type="datetimeFigureOut">
              <a:rPr lang="en-US" smtClean="0"/>
              <a:t>9/2/2022</a:t>
            </a:fld>
            <a:endParaRPr lang="en-US"/>
          </a:p>
        </p:txBody>
      </p:sp>
      <p:sp>
        <p:nvSpPr>
          <p:cNvPr id="8" name="Footer Placeholder 7">
            <a:extLst>
              <a:ext uri="{FF2B5EF4-FFF2-40B4-BE49-F238E27FC236}">
                <a16:creationId xmlns:a16="http://schemas.microsoft.com/office/drawing/2014/main" id="{C37B3341-A05A-4456-886D-0B2FA0D0C7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4400AE8-EBD0-421F-911D-04BAEC9A96C9}"/>
              </a:ext>
            </a:extLst>
          </p:cNvPr>
          <p:cNvSpPr>
            <a:spLocks noGrp="1"/>
          </p:cNvSpPr>
          <p:nvPr>
            <p:ph type="sldNum" sz="quarter" idx="12"/>
          </p:nvPr>
        </p:nvSpPr>
        <p:spPr>
          <a:xfrm>
            <a:off x="8610600" y="6356350"/>
            <a:ext cx="2743200" cy="365125"/>
          </a:xfrm>
          <a:prstGeom prst="rect">
            <a:avLst/>
          </a:prstGeom>
        </p:spPr>
        <p:txBody>
          <a:bodyPr/>
          <a:lstStyle/>
          <a:p>
            <a:fld id="{7344C553-B164-431A-A7CD-79F75C3399ED}" type="slidenum">
              <a:rPr lang="en-US" smtClean="0"/>
              <a:t>‹#›</a:t>
            </a:fld>
            <a:endParaRPr lang="en-US"/>
          </a:p>
        </p:txBody>
      </p:sp>
    </p:spTree>
    <p:extLst>
      <p:ext uri="{BB962C8B-B14F-4D97-AF65-F5344CB8AC3E}">
        <p14:creationId xmlns:p14="http://schemas.microsoft.com/office/powerpoint/2010/main" val="997970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02473-8F18-409C-80D1-BE474E805B6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421E385-46D5-441B-B331-7575F75C0128}"/>
              </a:ext>
            </a:extLst>
          </p:cNvPr>
          <p:cNvSpPr>
            <a:spLocks noGrp="1"/>
          </p:cNvSpPr>
          <p:nvPr>
            <p:ph type="dt" sz="half" idx="10"/>
          </p:nvPr>
        </p:nvSpPr>
        <p:spPr>
          <a:xfrm>
            <a:off x="838200" y="6356350"/>
            <a:ext cx="2743200" cy="365125"/>
          </a:xfrm>
          <a:prstGeom prst="rect">
            <a:avLst/>
          </a:prstGeom>
        </p:spPr>
        <p:txBody>
          <a:bodyPr/>
          <a:lstStyle/>
          <a:p>
            <a:fld id="{F0ED63C5-0AD0-4523-A26B-2B43B8480119}" type="datetimeFigureOut">
              <a:rPr lang="en-US" smtClean="0"/>
              <a:t>9/2/2022</a:t>
            </a:fld>
            <a:endParaRPr lang="en-US"/>
          </a:p>
        </p:txBody>
      </p:sp>
      <p:sp>
        <p:nvSpPr>
          <p:cNvPr id="4" name="Footer Placeholder 3">
            <a:extLst>
              <a:ext uri="{FF2B5EF4-FFF2-40B4-BE49-F238E27FC236}">
                <a16:creationId xmlns:a16="http://schemas.microsoft.com/office/drawing/2014/main" id="{E4692052-AEB7-4C4F-845E-F1FC85B854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E7258EB-A7C2-4383-AB0A-6ED6E92CD5C5}"/>
              </a:ext>
            </a:extLst>
          </p:cNvPr>
          <p:cNvSpPr>
            <a:spLocks noGrp="1"/>
          </p:cNvSpPr>
          <p:nvPr>
            <p:ph type="sldNum" sz="quarter" idx="12"/>
          </p:nvPr>
        </p:nvSpPr>
        <p:spPr>
          <a:xfrm>
            <a:off x="8610600" y="6356350"/>
            <a:ext cx="2743200" cy="365125"/>
          </a:xfrm>
          <a:prstGeom prst="rect">
            <a:avLst/>
          </a:prstGeom>
        </p:spPr>
        <p:txBody>
          <a:bodyPr/>
          <a:lstStyle/>
          <a:p>
            <a:fld id="{7344C553-B164-431A-A7CD-79F75C3399ED}" type="slidenum">
              <a:rPr lang="en-US" smtClean="0"/>
              <a:t>‹#›</a:t>
            </a:fld>
            <a:endParaRPr lang="en-US"/>
          </a:p>
        </p:txBody>
      </p:sp>
    </p:spTree>
    <p:extLst>
      <p:ext uri="{BB962C8B-B14F-4D97-AF65-F5344CB8AC3E}">
        <p14:creationId xmlns:p14="http://schemas.microsoft.com/office/powerpoint/2010/main" val="3811238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EB0940-B93C-4533-9B28-D3606CB8D02B}"/>
              </a:ext>
            </a:extLst>
          </p:cNvPr>
          <p:cNvSpPr>
            <a:spLocks noGrp="1"/>
          </p:cNvSpPr>
          <p:nvPr>
            <p:ph type="dt" sz="half" idx="10"/>
          </p:nvPr>
        </p:nvSpPr>
        <p:spPr>
          <a:xfrm>
            <a:off x="838200" y="6356350"/>
            <a:ext cx="2743200" cy="365125"/>
          </a:xfrm>
          <a:prstGeom prst="rect">
            <a:avLst/>
          </a:prstGeom>
        </p:spPr>
        <p:txBody>
          <a:bodyPr/>
          <a:lstStyle/>
          <a:p>
            <a:fld id="{F0ED63C5-0AD0-4523-A26B-2B43B8480119}" type="datetimeFigureOut">
              <a:rPr lang="en-US" smtClean="0"/>
              <a:t>9/2/2022</a:t>
            </a:fld>
            <a:endParaRPr lang="en-US"/>
          </a:p>
        </p:txBody>
      </p:sp>
      <p:sp>
        <p:nvSpPr>
          <p:cNvPr id="3" name="Footer Placeholder 2">
            <a:extLst>
              <a:ext uri="{FF2B5EF4-FFF2-40B4-BE49-F238E27FC236}">
                <a16:creationId xmlns:a16="http://schemas.microsoft.com/office/drawing/2014/main" id="{97EBEBDA-BC9B-42BC-826F-E579CD25E2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40A0DF1-02D7-49BA-92D1-81BE38431360}"/>
              </a:ext>
            </a:extLst>
          </p:cNvPr>
          <p:cNvSpPr>
            <a:spLocks noGrp="1"/>
          </p:cNvSpPr>
          <p:nvPr>
            <p:ph type="sldNum" sz="quarter" idx="12"/>
          </p:nvPr>
        </p:nvSpPr>
        <p:spPr>
          <a:xfrm>
            <a:off x="8610600" y="6356350"/>
            <a:ext cx="2743200" cy="365125"/>
          </a:xfrm>
          <a:prstGeom prst="rect">
            <a:avLst/>
          </a:prstGeom>
        </p:spPr>
        <p:txBody>
          <a:bodyPr/>
          <a:lstStyle/>
          <a:p>
            <a:fld id="{7344C553-B164-431A-A7CD-79F75C3399ED}" type="slidenum">
              <a:rPr lang="en-US" smtClean="0"/>
              <a:t>‹#›</a:t>
            </a:fld>
            <a:endParaRPr lang="en-US"/>
          </a:p>
        </p:txBody>
      </p:sp>
    </p:spTree>
    <p:extLst>
      <p:ext uri="{BB962C8B-B14F-4D97-AF65-F5344CB8AC3E}">
        <p14:creationId xmlns:p14="http://schemas.microsoft.com/office/powerpoint/2010/main" val="4092491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1092E-C0CE-47F2-91AC-A27C3DB2C24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1F44DE-6FBE-463F-984B-04C11455F4C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D14F20-7678-4560-921D-489BD33D251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661340-0BD2-46C5-A957-A3BA72A4D2F7}"/>
              </a:ext>
            </a:extLst>
          </p:cNvPr>
          <p:cNvSpPr>
            <a:spLocks noGrp="1"/>
          </p:cNvSpPr>
          <p:nvPr>
            <p:ph type="dt" sz="half" idx="10"/>
          </p:nvPr>
        </p:nvSpPr>
        <p:spPr>
          <a:xfrm>
            <a:off x="838200" y="6356350"/>
            <a:ext cx="2743200" cy="365125"/>
          </a:xfrm>
          <a:prstGeom prst="rect">
            <a:avLst/>
          </a:prstGeom>
        </p:spPr>
        <p:txBody>
          <a:bodyPr/>
          <a:lstStyle/>
          <a:p>
            <a:fld id="{F0ED63C5-0AD0-4523-A26B-2B43B8480119}" type="datetimeFigureOut">
              <a:rPr lang="en-US" smtClean="0"/>
              <a:t>9/2/2022</a:t>
            </a:fld>
            <a:endParaRPr lang="en-US"/>
          </a:p>
        </p:txBody>
      </p:sp>
      <p:sp>
        <p:nvSpPr>
          <p:cNvPr id="6" name="Footer Placeholder 5">
            <a:extLst>
              <a:ext uri="{FF2B5EF4-FFF2-40B4-BE49-F238E27FC236}">
                <a16:creationId xmlns:a16="http://schemas.microsoft.com/office/drawing/2014/main" id="{3FD5E4FE-D3E4-4972-B6C0-1B142B76D5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08D7C3-E32A-44E3-A71B-1110F8828920}"/>
              </a:ext>
            </a:extLst>
          </p:cNvPr>
          <p:cNvSpPr>
            <a:spLocks noGrp="1"/>
          </p:cNvSpPr>
          <p:nvPr>
            <p:ph type="sldNum" sz="quarter" idx="12"/>
          </p:nvPr>
        </p:nvSpPr>
        <p:spPr>
          <a:xfrm>
            <a:off x="8610600" y="6356350"/>
            <a:ext cx="2743200" cy="365125"/>
          </a:xfrm>
          <a:prstGeom prst="rect">
            <a:avLst/>
          </a:prstGeom>
        </p:spPr>
        <p:txBody>
          <a:bodyPr/>
          <a:lstStyle/>
          <a:p>
            <a:fld id="{7344C553-B164-431A-A7CD-79F75C3399ED}" type="slidenum">
              <a:rPr lang="en-US" smtClean="0"/>
              <a:t>‹#›</a:t>
            </a:fld>
            <a:endParaRPr lang="en-US"/>
          </a:p>
        </p:txBody>
      </p:sp>
    </p:spTree>
    <p:extLst>
      <p:ext uri="{BB962C8B-B14F-4D97-AF65-F5344CB8AC3E}">
        <p14:creationId xmlns:p14="http://schemas.microsoft.com/office/powerpoint/2010/main" val="44151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E1A78-92AD-48F1-8400-2A3E43BDA2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48A1F5-4C15-4B17-95B7-2F05C57D4D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0ED5F-7DEE-419A-8E48-8023054AF2B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6002B7-EA5E-440F-8E26-2FB5AD65E437}"/>
              </a:ext>
            </a:extLst>
          </p:cNvPr>
          <p:cNvSpPr>
            <a:spLocks noGrp="1"/>
          </p:cNvSpPr>
          <p:nvPr>
            <p:ph type="dt" sz="half" idx="10"/>
          </p:nvPr>
        </p:nvSpPr>
        <p:spPr>
          <a:xfrm>
            <a:off x="838200" y="6356350"/>
            <a:ext cx="2743200" cy="365125"/>
          </a:xfrm>
          <a:prstGeom prst="rect">
            <a:avLst/>
          </a:prstGeom>
        </p:spPr>
        <p:txBody>
          <a:bodyPr/>
          <a:lstStyle/>
          <a:p>
            <a:fld id="{F0ED63C5-0AD0-4523-A26B-2B43B8480119}" type="datetimeFigureOut">
              <a:rPr lang="en-US" smtClean="0"/>
              <a:t>9/2/2022</a:t>
            </a:fld>
            <a:endParaRPr lang="en-US"/>
          </a:p>
        </p:txBody>
      </p:sp>
      <p:sp>
        <p:nvSpPr>
          <p:cNvPr id="6" name="Footer Placeholder 5">
            <a:extLst>
              <a:ext uri="{FF2B5EF4-FFF2-40B4-BE49-F238E27FC236}">
                <a16:creationId xmlns:a16="http://schemas.microsoft.com/office/drawing/2014/main" id="{F2C9B83F-F6FC-40BD-BB47-C23F8E5369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CBF561-B2FC-4C23-920A-02F00F17A3A9}"/>
              </a:ext>
            </a:extLst>
          </p:cNvPr>
          <p:cNvSpPr>
            <a:spLocks noGrp="1"/>
          </p:cNvSpPr>
          <p:nvPr>
            <p:ph type="sldNum" sz="quarter" idx="12"/>
          </p:nvPr>
        </p:nvSpPr>
        <p:spPr>
          <a:xfrm>
            <a:off x="8610600" y="6356350"/>
            <a:ext cx="2743200" cy="365125"/>
          </a:xfrm>
          <a:prstGeom prst="rect">
            <a:avLst/>
          </a:prstGeom>
        </p:spPr>
        <p:txBody>
          <a:bodyPr/>
          <a:lstStyle/>
          <a:p>
            <a:fld id="{7344C553-B164-431A-A7CD-79F75C3399ED}" type="slidenum">
              <a:rPr lang="en-US" smtClean="0"/>
              <a:t>‹#›</a:t>
            </a:fld>
            <a:endParaRPr lang="en-US"/>
          </a:p>
        </p:txBody>
      </p:sp>
    </p:spTree>
    <p:extLst>
      <p:ext uri="{BB962C8B-B14F-4D97-AF65-F5344CB8AC3E}">
        <p14:creationId xmlns:p14="http://schemas.microsoft.com/office/powerpoint/2010/main" val="53908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DD51EC-17EB-4283-B413-BC22E84E4680}"/>
              </a:ext>
            </a:extLst>
          </p:cNvPr>
          <p:cNvSpPr/>
          <p:nvPr userDrawn="1"/>
        </p:nvSpPr>
        <p:spPr>
          <a:xfrm>
            <a:off x="0" y="0"/>
            <a:ext cx="12192000" cy="6858000"/>
          </a:xfrm>
          <a:prstGeom prst="rect">
            <a:avLst/>
          </a:prstGeom>
          <a:noFill/>
          <a:ln w="3175" cmpd="thickThi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79D170B-3C5E-4435-8E06-83744B10642B}"/>
              </a:ext>
            </a:extLst>
          </p:cNvPr>
          <p:cNvSpPr txBox="1"/>
          <p:nvPr userDrawn="1"/>
        </p:nvSpPr>
        <p:spPr>
          <a:xfrm rot="19392089">
            <a:off x="-75386" y="316843"/>
            <a:ext cx="2958846" cy="1569660"/>
          </a:xfrm>
          <a:prstGeom prst="rect">
            <a:avLst/>
          </a:prstGeom>
          <a:noFill/>
        </p:spPr>
        <p:txBody>
          <a:bodyPr wrap="square" rtlCol="0">
            <a:spAutoFit/>
          </a:bodyPr>
          <a:lstStyle/>
          <a:p>
            <a:r>
              <a:rPr lang="en-US" sz="9600" dirty="0">
                <a:solidFill>
                  <a:schemeClr val="bg1">
                    <a:lumMod val="85000"/>
                  </a:schemeClr>
                </a:solidFill>
              </a:rPr>
              <a:t>stake</a:t>
            </a:r>
          </a:p>
        </p:txBody>
      </p:sp>
      <p:sp>
        <p:nvSpPr>
          <p:cNvPr id="4" name="Rectangle 3">
            <a:extLst>
              <a:ext uri="{FF2B5EF4-FFF2-40B4-BE49-F238E27FC236}">
                <a16:creationId xmlns:a16="http://schemas.microsoft.com/office/drawing/2014/main" id="{212EDBD8-59EC-4539-B29C-490E39A3D1C6}"/>
              </a:ext>
            </a:extLst>
          </p:cNvPr>
          <p:cNvSpPr/>
          <p:nvPr userDrawn="1"/>
        </p:nvSpPr>
        <p:spPr>
          <a:xfrm>
            <a:off x="0" y="6415548"/>
            <a:ext cx="12192000" cy="442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74ADEF1-29E0-4F2C-AF42-0A943ADF8237}"/>
              </a:ext>
            </a:extLst>
          </p:cNvPr>
          <p:cNvSpPr txBox="1"/>
          <p:nvPr userDrawn="1"/>
        </p:nvSpPr>
        <p:spPr>
          <a:xfrm>
            <a:off x="10545097" y="6452108"/>
            <a:ext cx="2315497" cy="369332"/>
          </a:xfrm>
          <a:prstGeom prst="rect">
            <a:avLst/>
          </a:prstGeom>
          <a:noFill/>
        </p:spPr>
        <p:txBody>
          <a:bodyPr wrap="square" rtlCol="0">
            <a:spAutoFit/>
          </a:bodyPr>
          <a:lstStyle/>
          <a:p>
            <a:r>
              <a:rPr lang="en-US" dirty="0">
                <a:solidFill>
                  <a:schemeClr val="bg1"/>
                </a:solidFill>
              </a:rPr>
              <a:t>Project Stake</a:t>
            </a:r>
          </a:p>
        </p:txBody>
      </p:sp>
    </p:spTree>
    <p:extLst>
      <p:ext uri="{BB962C8B-B14F-4D97-AF65-F5344CB8AC3E}">
        <p14:creationId xmlns:p14="http://schemas.microsoft.com/office/powerpoint/2010/main" val="185727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f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9B1582-513D-42D0-B146-BAE501284121}"/>
              </a:ext>
            </a:extLst>
          </p:cNvPr>
          <p:cNvSpPr txBox="1"/>
          <p:nvPr/>
        </p:nvSpPr>
        <p:spPr>
          <a:xfrm>
            <a:off x="524348" y="575996"/>
            <a:ext cx="4560710" cy="1200329"/>
          </a:xfrm>
          <a:prstGeom prst="rect">
            <a:avLst/>
          </a:prstGeom>
          <a:noFill/>
        </p:spPr>
        <p:txBody>
          <a:bodyPr wrap="square" rtlCol="0">
            <a:spAutoFit/>
          </a:bodyPr>
          <a:lstStyle/>
          <a:p>
            <a:r>
              <a:rPr lang="en-US" b="1" dirty="0">
                <a:solidFill>
                  <a:schemeClr val="accent5">
                    <a:lumMod val="75000"/>
                  </a:schemeClr>
                </a:solidFill>
              </a:rPr>
              <a:t>Trade, definition</a:t>
            </a:r>
            <a:r>
              <a:rPr lang="en-US" dirty="0"/>
              <a:t>: Trade broadly refers to the exchange of </a:t>
            </a:r>
            <a:r>
              <a:rPr lang="en-US" u="sng" dirty="0">
                <a:solidFill>
                  <a:schemeClr val="accent5">
                    <a:lumMod val="75000"/>
                  </a:schemeClr>
                </a:solidFill>
              </a:rPr>
              <a:t>goods</a:t>
            </a:r>
            <a:r>
              <a:rPr lang="en-US" dirty="0"/>
              <a:t> and </a:t>
            </a:r>
            <a:r>
              <a:rPr lang="en-US" u="sng" dirty="0">
                <a:solidFill>
                  <a:schemeClr val="accent5">
                    <a:lumMod val="75000"/>
                  </a:schemeClr>
                </a:solidFill>
              </a:rPr>
              <a:t>services</a:t>
            </a:r>
            <a:r>
              <a:rPr lang="en-US" dirty="0"/>
              <a:t>, most often in return for money.</a:t>
            </a:r>
          </a:p>
          <a:p>
            <a:endParaRPr lang="en-US" dirty="0"/>
          </a:p>
        </p:txBody>
      </p:sp>
      <p:sp>
        <p:nvSpPr>
          <p:cNvPr id="5" name="TextBox 4">
            <a:extLst>
              <a:ext uri="{FF2B5EF4-FFF2-40B4-BE49-F238E27FC236}">
                <a16:creationId xmlns:a16="http://schemas.microsoft.com/office/drawing/2014/main" id="{9F0DAAEA-68F5-4091-ABF4-5CFD24B42573}"/>
              </a:ext>
            </a:extLst>
          </p:cNvPr>
          <p:cNvSpPr txBox="1"/>
          <p:nvPr/>
        </p:nvSpPr>
        <p:spPr>
          <a:xfrm>
            <a:off x="552361" y="1839150"/>
            <a:ext cx="4955823" cy="3970318"/>
          </a:xfrm>
          <a:prstGeom prst="rect">
            <a:avLst/>
          </a:prstGeom>
          <a:noFill/>
        </p:spPr>
        <p:txBody>
          <a:bodyPr wrap="square" rtlCol="0">
            <a:spAutoFit/>
          </a:bodyPr>
          <a:lstStyle/>
          <a:p>
            <a:endParaRPr lang="en-US" dirty="0"/>
          </a:p>
          <a:p>
            <a:endParaRPr lang="en-US" dirty="0"/>
          </a:p>
          <a:p>
            <a:r>
              <a:rPr lang="en-US" b="1" dirty="0"/>
              <a:t>Goods                                          </a:t>
            </a:r>
            <a:r>
              <a:rPr lang="en-US" dirty="0"/>
              <a:t>  </a:t>
            </a:r>
            <a:r>
              <a:rPr lang="en-US" sz="1200" dirty="0">
                <a:solidFill>
                  <a:schemeClr val="accent5">
                    <a:lumMod val="75000"/>
                  </a:schemeClr>
                </a:solidFill>
              </a:rPr>
              <a:t>Muffin cake</a:t>
            </a:r>
            <a:r>
              <a:rPr lang="en-US" sz="1200" dirty="0"/>
              <a:t>: </a:t>
            </a:r>
          </a:p>
          <a:p>
            <a:r>
              <a:rPr lang="en-US" sz="1200" dirty="0"/>
              <a:t>                                                                                   Two Pieces =   </a:t>
            </a:r>
            <a:r>
              <a:rPr lang="en-US" sz="1200" strike="dblStrike" dirty="0"/>
              <a:t>N</a:t>
            </a:r>
            <a:r>
              <a:rPr lang="en-US" sz="1200" dirty="0"/>
              <a:t> 1000</a:t>
            </a:r>
            <a:endParaRPr lang="en-US" dirty="0"/>
          </a:p>
          <a:p>
            <a:endParaRPr lang="en-US" dirty="0"/>
          </a:p>
          <a:p>
            <a:endParaRPr lang="en-US" dirty="0"/>
          </a:p>
          <a:p>
            <a:r>
              <a:rPr lang="en-US" b="1" dirty="0"/>
              <a:t>Services</a:t>
            </a:r>
          </a:p>
          <a:p>
            <a:r>
              <a:rPr lang="en-US" dirty="0"/>
              <a:t>                                                       </a:t>
            </a:r>
            <a:r>
              <a:rPr lang="en-US" sz="1200" dirty="0">
                <a:solidFill>
                  <a:schemeClr val="accent5">
                    <a:lumMod val="75000"/>
                  </a:schemeClr>
                </a:solidFill>
              </a:rPr>
              <a:t>Teaching</a:t>
            </a:r>
            <a:r>
              <a:rPr lang="en-US" sz="1200" dirty="0"/>
              <a:t>: </a:t>
            </a:r>
          </a:p>
          <a:p>
            <a:r>
              <a:rPr lang="en-US" sz="1200" dirty="0"/>
              <a:t>                                                                                    An Hour session =  </a:t>
            </a:r>
            <a:r>
              <a:rPr lang="en-US" sz="1200" strike="dblStrike" dirty="0"/>
              <a:t>N</a:t>
            </a:r>
            <a:r>
              <a:rPr lang="en-US" sz="1200" dirty="0"/>
              <a:t> 10 000</a:t>
            </a:r>
            <a:endParaRPr lang="en-US" dirty="0"/>
          </a:p>
          <a:p>
            <a:endParaRPr lang="en-US" b="1" dirty="0"/>
          </a:p>
          <a:p>
            <a:endParaRPr lang="en-US" b="1" dirty="0"/>
          </a:p>
          <a:p>
            <a:r>
              <a:rPr lang="en-US" b="1" dirty="0"/>
              <a:t>Securities                                         					       </a:t>
            </a:r>
            <a:r>
              <a:rPr lang="en-US" sz="1200" dirty="0">
                <a:solidFill>
                  <a:schemeClr val="accent1"/>
                </a:solidFill>
              </a:rPr>
              <a:t>Stocks:</a:t>
            </a:r>
          </a:p>
          <a:p>
            <a:r>
              <a:rPr lang="en-US" b="1" dirty="0"/>
              <a:t>                                                           </a:t>
            </a:r>
            <a:r>
              <a:rPr lang="en-US" sz="1200" dirty="0"/>
              <a:t>Value Per share = </a:t>
            </a:r>
            <a:r>
              <a:rPr lang="en-US" sz="1200" strike="dblStrike" dirty="0"/>
              <a:t>N</a:t>
            </a:r>
            <a:r>
              <a:rPr lang="en-US" sz="1200" dirty="0"/>
              <a:t> 150    </a:t>
            </a:r>
            <a:endParaRPr lang="en-US" sz="1200" i="1" dirty="0"/>
          </a:p>
          <a:p>
            <a:pPr lvl="3"/>
            <a:r>
              <a:rPr lang="en-US" sz="1200" i="1" dirty="0"/>
              <a:t> </a:t>
            </a:r>
          </a:p>
        </p:txBody>
      </p:sp>
      <p:sp>
        <p:nvSpPr>
          <p:cNvPr id="6" name="TextBox 5">
            <a:extLst>
              <a:ext uri="{FF2B5EF4-FFF2-40B4-BE49-F238E27FC236}">
                <a16:creationId xmlns:a16="http://schemas.microsoft.com/office/drawing/2014/main" id="{6A9A4477-DDD1-4E44-87DE-0AF2CD3FE66C}"/>
              </a:ext>
            </a:extLst>
          </p:cNvPr>
          <p:cNvSpPr txBox="1"/>
          <p:nvPr/>
        </p:nvSpPr>
        <p:spPr>
          <a:xfrm>
            <a:off x="5983107" y="575996"/>
            <a:ext cx="5678312" cy="923330"/>
          </a:xfrm>
          <a:prstGeom prst="rect">
            <a:avLst/>
          </a:prstGeom>
          <a:noFill/>
        </p:spPr>
        <p:txBody>
          <a:bodyPr wrap="square" rtlCol="0">
            <a:spAutoFit/>
          </a:bodyPr>
          <a:lstStyle/>
          <a:p>
            <a:r>
              <a:rPr lang="en-US" b="1" dirty="0">
                <a:solidFill>
                  <a:schemeClr val="accent5">
                    <a:lumMod val="75000"/>
                  </a:schemeClr>
                </a:solidFill>
              </a:rPr>
              <a:t>Financial Market</a:t>
            </a:r>
            <a:r>
              <a:rPr lang="en-US" dirty="0"/>
              <a:t>: Financial markets refer broadly to any marketplace where the trading of securities /assets occur.</a:t>
            </a:r>
          </a:p>
          <a:p>
            <a:r>
              <a:rPr lang="en-US" dirty="0"/>
              <a:t> </a:t>
            </a:r>
          </a:p>
        </p:txBody>
      </p:sp>
      <p:pic>
        <p:nvPicPr>
          <p:cNvPr id="7" name="cdpU2Wt9-G9NhEyAa">
            <a:hlinkClick r:id="" action="ppaction://media"/>
            <a:extLst>
              <a:ext uri="{FF2B5EF4-FFF2-40B4-BE49-F238E27FC236}">
                <a16:creationId xmlns:a16="http://schemas.microsoft.com/office/drawing/2014/main" id="{C485BF4B-C0E6-45F9-8ECB-42DC018C53D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645456" y="1706087"/>
            <a:ext cx="4353613" cy="2970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D5F7506A-10D5-4623-AFCF-B5B9E04C81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1037" y="2039125"/>
            <a:ext cx="1066800" cy="1001666"/>
          </a:xfrm>
          <a:prstGeom prst="rect">
            <a:avLst/>
          </a:prstGeom>
        </p:spPr>
      </p:pic>
      <p:pic>
        <p:nvPicPr>
          <p:cNvPr id="13" name="Picture 12">
            <a:extLst>
              <a:ext uri="{FF2B5EF4-FFF2-40B4-BE49-F238E27FC236}">
                <a16:creationId xmlns:a16="http://schemas.microsoft.com/office/drawing/2014/main" id="{467F7EBE-F21B-4DC0-8399-CFA7E2BA107D}"/>
              </a:ext>
            </a:extLst>
          </p:cNvPr>
          <p:cNvPicPr>
            <a:picLocks noChangeAspect="1"/>
          </p:cNvPicPr>
          <p:nvPr/>
        </p:nvPicPr>
        <p:blipFill rotWithShape="1">
          <a:blip r:embed="rId7">
            <a:extLst>
              <a:ext uri="{28A0092B-C50C-407E-A947-70E740481C1C}">
                <a14:useLocalDpi xmlns:a14="http://schemas.microsoft.com/office/drawing/2010/main" val="0"/>
              </a:ext>
            </a:extLst>
          </a:blip>
          <a:srcRect t="2194" b="15295"/>
          <a:stretch/>
        </p:blipFill>
        <p:spPr>
          <a:xfrm>
            <a:off x="1897298" y="3280061"/>
            <a:ext cx="1131222" cy="739585"/>
          </a:xfrm>
          <a:prstGeom prst="rect">
            <a:avLst/>
          </a:prstGeom>
        </p:spPr>
      </p:pic>
      <p:sp>
        <p:nvSpPr>
          <p:cNvPr id="2" name="TextBox 1">
            <a:extLst>
              <a:ext uri="{FF2B5EF4-FFF2-40B4-BE49-F238E27FC236}">
                <a16:creationId xmlns:a16="http://schemas.microsoft.com/office/drawing/2014/main" id="{FD695062-BC0B-42BB-AE8E-51851DEB3B47}"/>
              </a:ext>
            </a:extLst>
          </p:cNvPr>
          <p:cNvSpPr txBox="1"/>
          <p:nvPr/>
        </p:nvSpPr>
        <p:spPr>
          <a:xfrm>
            <a:off x="6098818" y="5249993"/>
            <a:ext cx="5446892" cy="892552"/>
          </a:xfrm>
          <a:prstGeom prst="rect">
            <a:avLst/>
          </a:prstGeom>
          <a:noFill/>
        </p:spPr>
        <p:txBody>
          <a:bodyPr wrap="square" rtlCol="0">
            <a:spAutoFit/>
          </a:bodyPr>
          <a:lstStyle/>
          <a:p>
            <a:pPr algn="ctr"/>
            <a:r>
              <a:rPr lang="en-US" sz="1300" i="1" dirty="0"/>
              <a:t>Most tradable assets that do not fall under   the category of </a:t>
            </a:r>
            <a:r>
              <a:rPr lang="en-US" sz="1300" i="1" dirty="0">
                <a:solidFill>
                  <a:schemeClr val="accent1"/>
                </a:solidFill>
              </a:rPr>
              <a:t>goods</a:t>
            </a:r>
            <a:r>
              <a:rPr lang="en-US" sz="1300" i="1" dirty="0"/>
              <a:t> and </a:t>
            </a:r>
            <a:r>
              <a:rPr lang="en-US" sz="1300" i="1" dirty="0">
                <a:solidFill>
                  <a:schemeClr val="accent1"/>
                </a:solidFill>
              </a:rPr>
              <a:t>services ( mostly intangible assets) </a:t>
            </a:r>
            <a:r>
              <a:rPr lang="en-US" sz="1300" i="1" dirty="0"/>
              <a:t>are often grouped in the class of securities.  They are represented by a document of entitlement to rights under the security.. e.g. C of O, Bonds, Stocks, Mutual Funds, NFTs, Etc.</a:t>
            </a:r>
            <a:endParaRPr lang="en-US" sz="1300" dirty="0"/>
          </a:p>
        </p:txBody>
      </p:sp>
      <p:pic>
        <p:nvPicPr>
          <p:cNvPr id="1032" name="Picture 8" descr="See the source image">
            <a:extLst>
              <a:ext uri="{FF2B5EF4-FFF2-40B4-BE49-F238E27FC236}">
                <a16:creationId xmlns:a16="http://schemas.microsoft.com/office/drawing/2014/main" id="{2C90FD62-8D31-4CBF-9FFA-70C3743C45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5858" y="4661773"/>
            <a:ext cx="1598541" cy="1200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05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40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78CE6B-8081-4606-B9C3-3764DAEC2ED9}"/>
              </a:ext>
            </a:extLst>
          </p:cNvPr>
          <p:cNvSpPr txBox="1"/>
          <p:nvPr/>
        </p:nvSpPr>
        <p:spPr>
          <a:xfrm>
            <a:off x="665567" y="749514"/>
            <a:ext cx="6681020" cy="400110"/>
          </a:xfrm>
          <a:prstGeom prst="rect">
            <a:avLst/>
          </a:prstGeom>
          <a:noFill/>
        </p:spPr>
        <p:txBody>
          <a:bodyPr wrap="square" rtlCol="0">
            <a:spAutoFit/>
          </a:bodyPr>
          <a:lstStyle/>
          <a:p>
            <a:r>
              <a:rPr lang="en-US" sz="2000" b="1" dirty="0">
                <a:solidFill>
                  <a:schemeClr val="accent1"/>
                </a:solidFill>
              </a:rPr>
              <a:t>Financial Market Facts</a:t>
            </a:r>
          </a:p>
        </p:txBody>
      </p:sp>
      <p:sp>
        <p:nvSpPr>
          <p:cNvPr id="5" name="TextBox 4">
            <a:extLst>
              <a:ext uri="{FF2B5EF4-FFF2-40B4-BE49-F238E27FC236}">
                <a16:creationId xmlns:a16="http://schemas.microsoft.com/office/drawing/2014/main" id="{FB08F21B-E876-4EEC-B3BA-01B738945750}"/>
              </a:ext>
            </a:extLst>
          </p:cNvPr>
          <p:cNvSpPr txBox="1"/>
          <p:nvPr/>
        </p:nvSpPr>
        <p:spPr>
          <a:xfrm>
            <a:off x="7104185" y="1598418"/>
            <a:ext cx="4349262" cy="4893647"/>
          </a:xfrm>
          <a:prstGeom prst="rect">
            <a:avLst/>
          </a:prstGeom>
          <a:noFill/>
        </p:spPr>
        <p:txBody>
          <a:bodyPr wrap="square" rtlCol="0">
            <a:spAutoFit/>
          </a:bodyPr>
          <a:lstStyle/>
          <a:p>
            <a:r>
              <a:rPr lang="en-US" sz="1650" dirty="0"/>
              <a:t>We  have here, a </a:t>
            </a:r>
            <a:r>
              <a:rPr lang="en-US" sz="1650" dirty="0">
                <a:solidFill>
                  <a:schemeClr val="accent5"/>
                </a:solidFill>
              </a:rPr>
              <a:t>highly liquid market </a:t>
            </a:r>
            <a:r>
              <a:rPr lang="en-US" sz="1650" dirty="0"/>
              <a:t>which implies massive trading activities.</a:t>
            </a:r>
          </a:p>
          <a:p>
            <a:endParaRPr lang="en-US" sz="1650" dirty="0"/>
          </a:p>
          <a:p>
            <a:r>
              <a:rPr lang="en-US" sz="1650" dirty="0"/>
              <a:t>It’s made up of </a:t>
            </a:r>
            <a:r>
              <a:rPr lang="en-US" sz="1650" dirty="0">
                <a:solidFill>
                  <a:schemeClr val="accent5"/>
                </a:solidFill>
              </a:rPr>
              <a:t>Multinational corporations, Governments, local businesses </a:t>
            </a:r>
            <a:r>
              <a:rPr lang="en-US" sz="1650" dirty="0"/>
              <a:t>and</a:t>
            </a:r>
            <a:r>
              <a:rPr lang="en-US" sz="1650" dirty="0">
                <a:solidFill>
                  <a:schemeClr val="accent5"/>
                </a:solidFill>
              </a:rPr>
              <a:t> individuals</a:t>
            </a:r>
            <a:r>
              <a:rPr lang="en-US" sz="1650" dirty="0"/>
              <a:t> trading financial instruments. </a:t>
            </a:r>
          </a:p>
          <a:p>
            <a:endParaRPr lang="en-US" sz="1650" dirty="0"/>
          </a:p>
          <a:p>
            <a:r>
              <a:rPr lang="en-US" sz="1650" dirty="0"/>
              <a:t>large deals of trading activities in the financial market is done </a:t>
            </a:r>
            <a:r>
              <a:rPr lang="en-US" sz="1650" dirty="0">
                <a:solidFill>
                  <a:schemeClr val="accent5"/>
                </a:solidFill>
              </a:rPr>
              <a:t>OTC (over the counter ).</a:t>
            </a:r>
          </a:p>
          <a:p>
            <a:endParaRPr lang="en-US" sz="1650" dirty="0"/>
          </a:p>
          <a:p>
            <a:r>
              <a:rPr lang="en-US" sz="1650" dirty="0"/>
              <a:t>The financial market  is highly relevant to the sustenance of the </a:t>
            </a:r>
            <a:r>
              <a:rPr lang="en-US" sz="1650" dirty="0">
                <a:solidFill>
                  <a:schemeClr val="accent5"/>
                </a:solidFill>
              </a:rPr>
              <a:t>Capitalist economy</a:t>
            </a:r>
            <a:r>
              <a:rPr lang="en-US" sz="1650" dirty="0"/>
              <a:t>. </a:t>
            </a:r>
          </a:p>
          <a:p>
            <a:endParaRPr lang="en-US" sz="1650" dirty="0"/>
          </a:p>
          <a:p>
            <a:r>
              <a:rPr lang="en-US" sz="1650" dirty="0"/>
              <a:t>Private Institutions can expand their capacity through </a:t>
            </a:r>
            <a:r>
              <a:rPr lang="en-US" sz="1650" dirty="0">
                <a:solidFill>
                  <a:schemeClr val="accent5"/>
                </a:solidFill>
              </a:rPr>
              <a:t>IPOs. </a:t>
            </a:r>
            <a:r>
              <a:rPr lang="en-US" sz="1650" dirty="0"/>
              <a:t>in</a:t>
            </a:r>
            <a:r>
              <a:rPr lang="en-US" sz="1650" dirty="0">
                <a:solidFill>
                  <a:schemeClr val="accent5"/>
                </a:solidFill>
              </a:rPr>
              <a:t> </a:t>
            </a:r>
            <a:r>
              <a:rPr lang="en-US" sz="1650" dirty="0"/>
              <a:t>the </a:t>
            </a:r>
            <a:r>
              <a:rPr lang="en-US" sz="1650" dirty="0">
                <a:solidFill>
                  <a:schemeClr val="accent5"/>
                </a:solidFill>
              </a:rPr>
              <a:t>Stock market.</a:t>
            </a:r>
          </a:p>
          <a:p>
            <a:endParaRPr lang="en-US" sz="1600" dirty="0"/>
          </a:p>
          <a:p>
            <a:endParaRPr lang="en-US" sz="1600" dirty="0"/>
          </a:p>
          <a:p>
            <a:endParaRPr lang="en-US" sz="1600" dirty="0"/>
          </a:p>
          <a:p>
            <a:endParaRPr lang="en-US" sz="1600" dirty="0"/>
          </a:p>
        </p:txBody>
      </p:sp>
      <p:pic>
        <p:nvPicPr>
          <p:cNvPr id="7" name="Picture 6">
            <a:extLst>
              <a:ext uri="{FF2B5EF4-FFF2-40B4-BE49-F238E27FC236}">
                <a16:creationId xmlns:a16="http://schemas.microsoft.com/office/drawing/2014/main" id="{AE5FCE09-4ED3-4533-A64B-5B48E30668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42" y="1369035"/>
            <a:ext cx="5829300" cy="4539396"/>
          </a:xfrm>
          <a:prstGeom prst="rect">
            <a:avLst/>
          </a:prstGeom>
        </p:spPr>
      </p:pic>
    </p:spTree>
    <p:extLst>
      <p:ext uri="{BB962C8B-B14F-4D97-AF65-F5344CB8AC3E}">
        <p14:creationId xmlns:p14="http://schemas.microsoft.com/office/powerpoint/2010/main" val="1537640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AFAC17-0304-498C-882B-791CB9D754C4}"/>
              </a:ext>
            </a:extLst>
          </p:cNvPr>
          <p:cNvSpPr txBox="1"/>
          <p:nvPr/>
        </p:nvSpPr>
        <p:spPr>
          <a:xfrm>
            <a:off x="406930" y="449256"/>
            <a:ext cx="5178214" cy="400110"/>
          </a:xfrm>
          <a:prstGeom prst="rect">
            <a:avLst/>
          </a:prstGeom>
          <a:noFill/>
        </p:spPr>
        <p:txBody>
          <a:bodyPr wrap="square" rtlCol="0">
            <a:spAutoFit/>
          </a:bodyPr>
          <a:lstStyle/>
          <a:p>
            <a:r>
              <a:rPr lang="en-US" sz="2000" b="1" dirty="0"/>
              <a:t>Major Participants in the Financial Markets</a:t>
            </a:r>
          </a:p>
        </p:txBody>
      </p:sp>
      <p:pic>
        <p:nvPicPr>
          <p:cNvPr id="3" name="Picture 2">
            <a:extLst>
              <a:ext uri="{FF2B5EF4-FFF2-40B4-BE49-F238E27FC236}">
                <a16:creationId xmlns:a16="http://schemas.microsoft.com/office/drawing/2014/main" id="{31875F90-92AA-45EC-94FC-845CFDD52EBA}"/>
              </a:ext>
            </a:extLst>
          </p:cNvPr>
          <p:cNvPicPr>
            <a:picLocks noChangeAspect="1"/>
          </p:cNvPicPr>
          <p:nvPr/>
        </p:nvPicPr>
        <p:blipFill rotWithShape="1">
          <a:blip r:embed="rId2">
            <a:extLst>
              <a:ext uri="{28A0092B-C50C-407E-A947-70E740481C1C}">
                <a14:useLocalDpi xmlns:a14="http://schemas.microsoft.com/office/drawing/2010/main" val="0"/>
              </a:ext>
            </a:extLst>
          </a:blip>
          <a:srcRect r="5411"/>
          <a:stretch/>
        </p:blipFill>
        <p:spPr>
          <a:xfrm>
            <a:off x="5566236" y="838157"/>
            <a:ext cx="5955323" cy="4116898"/>
          </a:xfrm>
          <a:prstGeom prst="rect">
            <a:avLst/>
          </a:prstGeom>
        </p:spPr>
      </p:pic>
      <p:sp>
        <p:nvSpPr>
          <p:cNvPr id="2" name="TextBox 1">
            <a:extLst>
              <a:ext uri="{FF2B5EF4-FFF2-40B4-BE49-F238E27FC236}">
                <a16:creationId xmlns:a16="http://schemas.microsoft.com/office/drawing/2014/main" id="{F2BF055E-7773-4DF5-BC21-60FA953DB9C8}"/>
              </a:ext>
            </a:extLst>
          </p:cNvPr>
          <p:cNvSpPr txBox="1"/>
          <p:nvPr/>
        </p:nvSpPr>
        <p:spPr>
          <a:xfrm>
            <a:off x="586151" y="1046786"/>
            <a:ext cx="1770185" cy="384721"/>
          </a:xfrm>
          <a:prstGeom prst="rect">
            <a:avLst/>
          </a:prstGeom>
          <a:noFill/>
        </p:spPr>
        <p:txBody>
          <a:bodyPr wrap="square" rtlCol="0">
            <a:spAutoFit/>
          </a:bodyPr>
          <a:lstStyle/>
          <a:p>
            <a:r>
              <a:rPr lang="en-US" sz="1900" dirty="0">
                <a:solidFill>
                  <a:schemeClr val="accent1"/>
                </a:solidFill>
              </a:rPr>
              <a:t>Central Banks</a:t>
            </a:r>
          </a:p>
        </p:txBody>
      </p:sp>
      <p:sp>
        <p:nvSpPr>
          <p:cNvPr id="5" name="TextBox 4">
            <a:extLst>
              <a:ext uri="{FF2B5EF4-FFF2-40B4-BE49-F238E27FC236}">
                <a16:creationId xmlns:a16="http://schemas.microsoft.com/office/drawing/2014/main" id="{468913C4-254D-4487-A2D3-7FB8776DEBFD}"/>
              </a:ext>
            </a:extLst>
          </p:cNvPr>
          <p:cNvSpPr txBox="1"/>
          <p:nvPr/>
        </p:nvSpPr>
        <p:spPr>
          <a:xfrm>
            <a:off x="586151" y="4419091"/>
            <a:ext cx="1450849" cy="384721"/>
          </a:xfrm>
          <a:prstGeom prst="rect">
            <a:avLst/>
          </a:prstGeom>
          <a:noFill/>
        </p:spPr>
        <p:txBody>
          <a:bodyPr wrap="square" rtlCol="0">
            <a:spAutoFit/>
          </a:bodyPr>
          <a:lstStyle/>
          <a:p>
            <a:r>
              <a:rPr lang="en-US" sz="1900" dirty="0">
                <a:solidFill>
                  <a:schemeClr val="accent1"/>
                </a:solidFill>
              </a:rPr>
              <a:t>Super Banks</a:t>
            </a:r>
          </a:p>
        </p:txBody>
      </p:sp>
      <p:sp>
        <p:nvSpPr>
          <p:cNvPr id="6" name="TextBox 5">
            <a:extLst>
              <a:ext uri="{FF2B5EF4-FFF2-40B4-BE49-F238E27FC236}">
                <a16:creationId xmlns:a16="http://schemas.microsoft.com/office/drawing/2014/main" id="{FFCBE761-24B3-492A-8A41-90F8F467C681}"/>
              </a:ext>
            </a:extLst>
          </p:cNvPr>
          <p:cNvSpPr txBox="1"/>
          <p:nvPr/>
        </p:nvSpPr>
        <p:spPr>
          <a:xfrm>
            <a:off x="586151" y="1435130"/>
            <a:ext cx="4650683" cy="1600438"/>
          </a:xfrm>
          <a:prstGeom prst="rect">
            <a:avLst/>
          </a:prstGeom>
          <a:noFill/>
        </p:spPr>
        <p:txBody>
          <a:bodyPr wrap="square" rtlCol="0">
            <a:spAutoFit/>
          </a:bodyPr>
          <a:lstStyle/>
          <a:p>
            <a:r>
              <a:rPr lang="en-US" sz="1400" dirty="0"/>
              <a:t>The central Banks Manage foreign reserves</a:t>
            </a:r>
          </a:p>
          <a:p>
            <a:r>
              <a:rPr lang="en-US" sz="1400" dirty="0"/>
              <a:t>and maintains an account of the national budget.</a:t>
            </a:r>
          </a:p>
          <a:p>
            <a:endParaRPr lang="en-US" sz="1400" dirty="0"/>
          </a:p>
          <a:p>
            <a:r>
              <a:rPr lang="en-US" sz="1400" dirty="0"/>
              <a:t>Commercial banks have their accounts at Central Banks.</a:t>
            </a:r>
          </a:p>
          <a:p>
            <a:endParaRPr lang="en-US" sz="1400" dirty="0"/>
          </a:p>
          <a:p>
            <a:r>
              <a:rPr lang="en-US" sz="1400" dirty="0"/>
              <a:t>Via Interest Rates and Monetary Policies, they regulate the entire banking activities of the Nation.</a:t>
            </a:r>
          </a:p>
        </p:txBody>
      </p:sp>
      <p:sp>
        <p:nvSpPr>
          <p:cNvPr id="7" name="TextBox 6">
            <a:extLst>
              <a:ext uri="{FF2B5EF4-FFF2-40B4-BE49-F238E27FC236}">
                <a16:creationId xmlns:a16="http://schemas.microsoft.com/office/drawing/2014/main" id="{FB52EAA7-C88E-4AA6-B631-386D9E53465D}"/>
              </a:ext>
            </a:extLst>
          </p:cNvPr>
          <p:cNvSpPr txBox="1"/>
          <p:nvPr/>
        </p:nvSpPr>
        <p:spPr>
          <a:xfrm>
            <a:off x="6751357" y="5378867"/>
            <a:ext cx="3892062" cy="523220"/>
          </a:xfrm>
          <a:prstGeom prst="rect">
            <a:avLst/>
          </a:prstGeom>
          <a:noFill/>
        </p:spPr>
        <p:txBody>
          <a:bodyPr wrap="square" rtlCol="0">
            <a:spAutoFit/>
          </a:bodyPr>
          <a:lstStyle/>
          <a:p>
            <a:pPr algn="ctr"/>
            <a:r>
              <a:rPr lang="en-US" sz="1400" b="1" u="sng" dirty="0">
                <a:solidFill>
                  <a:schemeClr val="accent2">
                    <a:lumMod val="75000"/>
                  </a:schemeClr>
                </a:solidFill>
              </a:rPr>
              <a:t>Top super banks and their order volumes in the Financial Market</a:t>
            </a:r>
          </a:p>
        </p:txBody>
      </p:sp>
      <p:pic>
        <p:nvPicPr>
          <p:cNvPr id="9" name="Picture 8">
            <a:extLst>
              <a:ext uri="{FF2B5EF4-FFF2-40B4-BE49-F238E27FC236}">
                <a16:creationId xmlns:a16="http://schemas.microsoft.com/office/drawing/2014/main" id="{21E8F38E-D5EC-4FB6-8E5D-134D95258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151" y="3363287"/>
            <a:ext cx="673566" cy="673566"/>
          </a:xfrm>
          <a:prstGeom prst="rect">
            <a:avLst/>
          </a:prstGeom>
        </p:spPr>
      </p:pic>
      <p:sp>
        <p:nvSpPr>
          <p:cNvPr id="10" name="TextBox 9">
            <a:extLst>
              <a:ext uri="{FF2B5EF4-FFF2-40B4-BE49-F238E27FC236}">
                <a16:creationId xmlns:a16="http://schemas.microsoft.com/office/drawing/2014/main" id="{023413E4-795B-497F-8A38-99D13AE4A84F}"/>
              </a:ext>
            </a:extLst>
          </p:cNvPr>
          <p:cNvSpPr txBox="1"/>
          <p:nvPr/>
        </p:nvSpPr>
        <p:spPr>
          <a:xfrm>
            <a:off x="1298985" y="3499199"/>
            <a:ext cx="820615" cy="523220"/>
          </a:xfrm>
          <a:prstGeom prst="rect">
            <a:avLst/>
          </a:prstGeom>
          <a:noFill/>
        </p:spPr>
        <p:txBody>
          <a:bodyPr wrap="square" rtlCol="0">
            <a:spAutoFit/>
          </a:bodyPr>
          <a:lstStyle/>
          <a:p>
            <a:r>
              <a:rPr lang="en-US" sz="1600" dirty="0"/>
              <a:t>CBN</a:t>
            </a:r>
          </a:p>
          <a:p>
            <a:r>
              <a:rPr lang="en-US" sz="1200" dirty="0"/>
              <a:t>(Nigeria)</a:t>
            </a:r>
          </a:p>
        </p:txBody>
      </p:sp>
      <p:sp>
        <p:nvSpPr>
          <p:cNvPr id="11" name="TextBox 10">
            <a:extLst>
              <a:ext uri="{FF2B5EF4-FFF2-40B4-BE49-F238E27FC236}">
                <a16:creationId xmlns:a16="http://schemas.microsoft.com/office/drawing/2014/main" id="{539085FA-94E6-4BE4-9CF5-DCE6DBAE6370}"/>
              </a:ext>
            </a:extLst>
          </p:cNvPr>
          <p:cNvSpPr txBox="1"/>
          <p:nvPr/>
        </p:nvSpPr>
        <p:spPr>
          <a:xfrm>
            <a:off x="3495230" y="3518968"/>
            <a:ext cx="1047807" cy="507831"/>
          </a:xfrm>
          <a:prstGeom prst="rect">
            <a:avLst/>
          </a:prstGeom>
          <a:noFill/>
        </p:spPr>
        <p:txBody>
          <a:bodyPr wrap="square" rtlCol="0">
            <a:spAutoFit/>
          </a:bodyPr>
          <a:lstStyle/>
          <a:p>
            <a:r>
              <a:rPr lang="en-US" sz="1600" dirty="0"/>
              <a:t>FED</a:t>
            </a:r>
          </a:p>
          <a:p>
            <a:r>
              <a:rPr lang="en-US" sz="1100" dirty="0"/>
              <a:t>(United states)</a:t>
            </a:r>
          </a:p>
        </p:txBody>
      </p:sp>
      <p:pic>
        <p:nvPicPr>
          <p:cNvPr id="15" name="Picture 14">
            <a:extLst>
              <a:ext uri="{FF2B5EF4-FFF2-40B4-BE49-F238E27FC236}">
                <a16:creationId xmlns:a16="http://schemas.microsoft.com/office/drawing/2014/main" id="{92B01688-27DC-47F7-8A90-1403742E02D6}"/>
              </a:ext>
            </a:extLst>
          </p:cNvPr>
          <p:cNvPicPr>
            <a:picLocks noChangeAspect="1"/>
          </p:cNvPicPr>
          <p:nvPr/>
        </p:nvPicPr>
        <p:blipFill rotWithShape="1">
          <a:blip r:embed="rId4">
            <a:extLst>
              <a:ext uri="{28A0092B-C50C-407E-A947-70E740481C1C}">
                <a14:useLocalDpi xmlns:a14="http://schemas.microsoft.com/office/drawing/2010/main" val="0"/>
              </a:ext>
            </a:extLst>
          </a:blip>
          <a:srcRect l="24571" t="12026" r="24034" b="11635"/>
          <a:stretch/>
        </p:blipFill>
        <p:spPr>
          <a:xfrm>
            <a:off x="2589082" y="3307178"/>
            <a:ext cx="820615" cy="812599"/>
          </a:xfrm>
          <a:prstGeom prst="rect">
            <a:avLst/>
          </a:prstGeom>
        </p:spPr>
      </p:pic>
      <p:sp>
        <p:nvSpPr>
          <p:cNvPr id="16" name="TextBox 15">
            <a:extLst>
              <a:ext uri="{FF2B5EF4-FFF2-40B4-BE49-F238E27FC236}">
                <a16:creationId xmlns:a16="http://schemas.microsoft.com/office/drawing/2014/main" id="{1D563072-FBA3-4970-B635-1267E26D1324}"/>
              </a:ext>
            </a:extLst>
          </p:cNvPr>
          <p:cNvSpPr txBox="1"/>
          <p:nvPr/>
        </p:nvSpPr>
        <p:spPr>
          <a:xfrm>
            <a:off x="586151" y="4803812"/>
            <a:ext cx="5022723" cy="1351588"/>
          </a:xfrm>
          <a:prstGeom prst="rect">
            <a:avLst/>
          </a:prstGeom>
          <a:noFill/>
        </p:spPr>
        <p:txBody>
          <a:bodyPr wrap="square" rtlCol="0">
            <a:spAutoFit/>
          </a:bodyPr>
          <a:lstStyle/>
          <a:p>
            <a:pPr>
              <a:lnSpc>
                <a:spcPct val="150000"/>
              </a:lnSpc>
            </a:pPr>
            <a:r>
              <a:rPr lang="en-US" sz="1400" dirty="0"/>
              <a:t>These class of banks trade Millions of Dollars in the financial market(without </a:t>
            </a:r>
            <a:r>
              <a:rPr lang="en-US" sz="1400" dirty="0">
                <a:solidFill>
                  <a:schemeClr val="accent1"/>
                </a:solidFill>
              </a:rPr>
              <a:t>Leverage</a:t>
            </a:r>
            <a:r>
              <a:rPr lang="en-US" sz="1400" dirty="0"/>
              <a:t>) and carry out </a:t>
            </a:r>
            <a:r>
              <a:rPr lang="en-US" sz="1400" dirty="0">
                <a:solidFill>
                  <a:schemeClr val="accent1"/>
                </a:solidFill>
              </a:rPr>
              <a:t>large volume </a:t>
            </a:r>
            <a:r>
              <a:rPr lang="en-US" sz="1400" dirty="0"/>
              <a:t>transactions for their clients (multinational corps. and gov. bodies) with the aid of Interbank electronic transaction platforms e.g. </a:t>
            </a:r>
            <a:r>
              <a:rPr lang="en-US" sz="1400" dirty="0">
                <a:solidFill>
                  <a:schemeClr val="accent1"/>
                </a:solidFill>
              </a:rPr>
              <a:t>Reuters…</a:t>
            </a:r>
          </a:p>
        </p:txBody>
      </p:sp>
    </p:spTree>
    <p:extLst>
      <p:ext uri="{BB962C8B-B14F-4D97-AF65-F5344CB8AC3E}">
        <p14:creationId xmlns:p14="http://schemas.microsoft.com/office/powerpoint/2010/main" val="4256444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1DCF8B4-53C8-4E74-8D03-EF85C526DE76}"/>
              </a:ext>
            </a:extLst>
          </p:cNvPr>
          <p:cNvSpPr txBox="1"/>
          <p:nvPr/>
        </p:nvSpPr>
        <p:spPr>
          <a:xfrm>
            <a:off x="196125" y="387972"/>
            <a:ext cx="5178214" cy="400110"/>
          </a:xfrm>
          <a:prstGeom prst="rect">
            <a:avLst/>
          </a:prstGeom>
          <a:noFill/>
        </p:spPr>
        <p:txBody>
          <a:bodyPr wrap="square" rtlCol="0">
            <a:spAutoFit/>
          </a:bodyPr>
          <a:lstStyle/>
          <a:p>
            <a:r>
              <a:rPr lang="en-US" sz="2000" b="1" dirty="0"/>
              <a:t>Major Participants in the Financial Markets</a:t>
            </a:r>
          </a:p>
        </p:txBody>
      </p:sp>
      <p:sp>
        <p:nvSpPr>
          <p:cNvPr id="9" name="TextBox 8">
            <a:extLst>
              <a:ext uri="{FF2B5EF4-FFF2-40B4-BE49-F238E27FC236}">
                <a16:creationId xmlns:a16="http://schemas.microsoft.com/office/drawing/2014/main" id="{E12AFCC0-8CDC-4D5E-9E2C-586769985D85}"/>
              </a:ext>
            </a:extLst>
          </p:cNvPr>
          <p:cNvSpPr txBox="1"/>
          <p:nvPr/>
        </p:nvSpPr>
        <p:spPr>
          <a:xfrm>
            <a:off x="279771" y="1082378"/>
            <a:ext cx="1615541" cy="369332"/>
          </a:xfrm>
          <a:prstGeom prst="rect">
            <a:avLst/>
          </a:prstGeom>
          <a:noFill/>
        </p:spPr>
        <p:txBody>
          <a:bodyPr wrap="square" rtlCol="0">
            <a:spAutoFit/>
          </a:bodyPr>
          <a:lstStyle/>
          <a:p>
            <a:r>
              <a:rPr lang="en-US" b="1" dirty="0">
                <a:solidFill>
                  <a:schemeClr val="accent1"/>
                </a:solidFill>
              </a:rPr>
              <a:t>Retail Traders</a:t>
            </a:r>
          </a:p>
        </p:txBody>
      </p:sp>
      <p:sp>
        <p:nvSpPr>
          <p:cNvPr id="10" name="TextBox 9">
            <a:extLst>
              <a:ext uri="{FF2B5EF4-FFF2-40B4-BE49-F238E27FC236}">
                <a16:creationId xmlns:a16="http://schemas.microsoft.com/office/drawing/2014/main" id="{8797EAC9-E71D-4DF9-9009-DF37324E9893}"/>
              </a:ext>
            </a:extLst>
          </p:cNvPr>
          <p:cNvSpPr txBox="1"/>
          <p:nvPr/>
        </p:nvSpPr>
        <p:spPr>
          <a:xfrm>
            <a:off x="279771" y="2616935"/>
            <a:ext cx="1615541" cy="369332"/>
          </a:xfrm>
          <a:prstGeom prst="rect">
            <a:avLst/>
          </a:prstGeom>
          <a:noFill/>
        </p:spPr>
        <p:txBody>
          <a:bodyPr wrap="square" rtlCol="0">
            <a:spAutoFit/>
          </a:bodyPr>
          <a:lstStyle/>
          <a:p>
            <a:r>
              <a:rPr lang="en-US" b="1" dirty="0">
                <a:solidFill>
                  <a:schemeClr val="accent1"/>
                </a:solidFill>
              </a:rPr>
              <a:t>Brokers</a:t>
            </a:r>
          </a:p>
        </p:txBody>
      </p:sp>
      <p:sp>
        <p:nvSpPr>
          <p:cNvPr id="11" name="TextBox 10">
            <a:extLst>
              <a:ext uri="{FF2B5EF4-FFF2-40B4-BE49-F238E27FC236}">
                <a16:creationId xmlns:a16="http://schemas.microsoft.com/office/drawing/2014/main" id="{019627D8-0B19-4F41-9445-37A98FFB9A8C}"/>
              </a:ext>
            </a:extLst>
          </p:cNvPr>
          <p:cNvSpPr txBox="1"/>
          <p:nvPr/>
        </p:nvSpPr>
        <p:spPr>
          <a:xfrm>
            <a:off x="2643800" y="1082378"/>
            <a:ext cx="8788235" cy="1323439"/>
          </a:xfrm>
          <a:prstGeom prst="rect">
            <a:avLst/>
          </a:prstGeom>
          <a:noFill/>
        </p:spPr>
        <p:txBody>
          <a:bodyPr wrap="square" rtlCol="0">
            <a:spAutoFit/>
          </a:bodyPr>
          <a:lstStyle/>
          <a:p>
            <a:pPr algn="just"/>
            <a:r>
              <a:rPr lang="en-US" sz="1600" dirty="0"/>
              <a:t>These involve individuals and small to medium scale businesses trading via a provider, called a </a:t>
            </a:r>
            <a:r>
              <a:rPr lang="en-US" sz="1600" dirty="0">
                <a:solidFill>
                  <a:schemeClr val="accent1"/>
                </a:solidFill>
              </a:rPr>
              <a:t>broker</a:t>
            </a:r>
            <a:r>
              <a:rPr lang="en-US" sz="1600" dirty="0"/>
              <a:t> otherwise…</a:t>
            </a:r>
            <a:r>
              <a:rPr lang="en-US" sz="1600" dirty="0">
                <a:solidFill>
                  <a:schemeClr val="accent1"/>
                </a:solidFill>
              </a:rPr>
              <a:t>Dealer</a:t>
            </a:r>
            <a:r>
              <a:rPr lang="en-US" sz="1600" dirty="0"/>
              <a:t>. The Profitability of retail traders depend on their </a:t>
            </a:r>
            <a:r>
              <a:rPr lang="en-US" sz="1600" dirty="0">
                <a:solidFill>
                  <a:schemeClr val="accent1"/>
                </a:solidFill>
              </a:rPr>
              <a:t>trading strategy</a:t>
            </a:r>
            <a:r>
              <a:rPr lang="en-US" sz="1600" dirty="0"/>
              <a:t>, </a:t>
            </a:r>
            <a:r>
              <a:rPr lang="en-US" sz="1600" dirty="0">
                <a:solidFill>
                  <a:schemeClr val="accent1"/>
                </a:solidFill>
              </a:rPr>
              <a:t>money management skills</a:t>
            </a:r>
            <a:r>
              <a:rPr lang="en-US" sz="1600" dirty="0"/>
              <a:t>, </a:t>
            </a:r>
            <a:r>
              <a:rPr lang="en-US" sz="1600" dirty="0">
                <a:solidFill>
                  <a:schemeClr val="accent1"/>
                </a:solidFill>
              </a:rPr>
              <a:t>experiences</a:t>
            </a:r>
            <a:r>
              <a:rPr lang="en-US" sz="1600" dirty="0"/>
              <a:t> and also the services of a fair and Honest Broker. According to the statistics, the higher the trader's capital, and most of the time </a:t>
            </a:r>
            <a:r>
              <a:rPr lang="en-US" sz="1600" dirty="0">
                <a:solidFill>
                  <a:schemeClr val="accent1"/>
                </a:solidFill>
              </a:rPr>
              <a:t>Risk management </a:t>
            </a:r>
            <a:r>
              <a:rPr lang="en-US" sz="1600" dirty="0"/>
              <a:t>makes most of the difference between successful and armature traders.</a:t>
            </a:r>
          </a:p>
        </p:txBody>
      </p:sp>
      <p:sp>
        <p:nvSpPr>
          <p:cNvPr id="12" name="TextBox 11">
            <a:extLst>
              <a:ext uri="{FF2B5EF4-FFF2-40B4-BE49-F238E27FC236}">
                <a16:creationId xmlns:a16="http://schemas.microsoft.com/office/drawing/2014/main" id="{DC1388A1-EE96-4225-AC63-E9D73D359051}"/>
              </a:ext>
            </a:extLst>
          </p:cNvPr>
          <p:cNvSpPr txBox="1"/>
          <p:nvPr/>
        </p:nvSpPr>
        <p:spPr>
          <a:xfrm>
            <a:off x="2643799" y="2602500"/>
            <a:ext cx="8788235" cy="2246769"/>
          </a:xfrm>
          <a:prstGeom prst="rect">
            <a:avLst/>
          </a:prstGeom>
          <a:noFill/>
        </p:spPr>
        <p:txBody>
          <a:bodyPr wrap="square" rtlCol="0">
            <a:spAutoFit/>
          </a:bodyPr>
          <a:lstStyle/>
          <a:p>
            <a:pPr algn="just"/>
            <a:r>
              <a:rPr lang="en-US" sz="1600" dirty="0"/>
              <a:t>Brokers fundamentally provide their clients with access to the financial markets via electronic trading platforms. </a:t>
            </a:r>
            <a:r>
              <a:rPr lang="en-US" sz="1600" dirty="0">
                <a:solidFill>
                  <a:schemeClr val="accent1"/>
                </a:solidFill>
              </a:rPr>
              <a:t>For executing their clients' trades, the broker usually gets a commission</a:t>
            </a:r>
            <a:r>
              <a:rPr lang="en-US" sz="1600" dirty="0"/>
              <a:t>. Globally, there are hundreds of brokers with various approach to serving their clients. </a:t>
            </a:r>
          </a:p>
          <a:p>
            <a:pPr algn="just"/>
            <a:endParaRPr lang="en-US" sz="1200" dirty="0"/>
          </a:p>
          <a:p>
            <a:pPr algn="just"/>
            <a:r>
              <a:rPr lang="en-US" sz="1600" dirty="0"/>
              <a:t>A fact is that the vast majority of retail traders lose their capital in the financial market, and many brokers put their own profits ahead of creating a </a:t>
            </a:r>
            <a:r>
              <a:rPr lang="en-US" sz="1600" dirty="0">
                <a:solidFill>
                  <a:schemeClr val="accent1"/>
                </a:solidFill>
              </a:rPr>
              <a:t>profitable trading environment</a:t>
            </a:r>
            <a:r>
              <a:rPr lang="en-US" sz="1600" dirty="0"/>
              <a:t> for their clients. Many brokers therefore, chose dishonest and cruel practices that accelerate the loss of their client's capital, and they directly benefit from the losses of their clients (</a:t>
            </a:r>
            <a:r>
              <a:rPr lang="en-US" sz="1600" dirty="0">
                <a:solidFill>
                  <a:schemeClr val="accent1"/>
                </a:solidFill>
              </a:rPr>
              <a:t>a fair broker would only profit from a spread or commission and not from clients' losses</a:t>
            </a:r>
            <a:r>
              <a:rPr lang="en-US" sz="1600" dirty="0"/>
              <a:t>). </a:t>
            </a:r>
          </a:p>
        </p:txBody>
      </p:sp>
      <p:sp>
        <p:nvSpPr>
          <p:cNvPr id="13" name="TextBox 12">
            <a:extLst>
              <a:ext uri="{FF2B5EF4-FFF2-40B4-BE49-F238E27FC236}">
                <a16:creationId xmlns:a16="http://schemas.microsoft.com/office/drawing/2014/main" id="{7DC872FD-8264-4FA5-BC7E-6CB2415AFEED}"/>
              </a:ext>
            </a:extLst>
          </p:cNvPr>
          <p:cNvSpPr txBox="1"/>
          <p:nvPr/>
        </p:nvSpPr>
        <p:spPr>
          <a:xfrm>
            <a:off x="279771" y="5045952"/>
            <a:ext cx="1935891" cy="646331"/>
          </a:xfrm>
          <a:prstGeom prst="rect">
            <a:avLst/>
          </a:prstGeom>
          <a:noFill/>
        </p:spPr>
        <p:txBody>
          <a:bodyPr wrap="square" rtlCol="0">
            <a:spAutoFit/>
          </a:bodyPr>
          <a:lstStyle/>
          <a:p>
            <a:r>
              <a:rPr lang="en-US" b="1" dirty="0">
                <a:solidFill>
                  <a:schemeClr val="accent1"/>
                </a:solidFill>
              </a:rPr>
              <a:t>Other financial institutions</a:t>
            </a:r>
          </a:p>
        </p:txBody>
      </p:sp>
      <p:sp>
        <p:nvSpPr>
          <p:cNvPr id="14" name="TextBox 13">
            <a:extLst>
              <a:ext uri="{FF2B5EF4-FFF2-40B4-BE49-F238E27FC236}">
                <a16:creationId xmlns:a16="http://schemas.microsoft.com/office/drawing/2014/main" id="{084DC863-6465-4C01-9B7B-1F03146A44E6}"/>
              </a:ext>
            </a:extLst>
          </p:cNvPr>
          <p:cNvSpPr txBox="1"/>
          <p:nvPr/>
        </p:nvSpPr>
        <p:spPr>
          <a:xfrm>
            <a:off x="2643799" y="5045952"/>
            <a:ext cx="8675076" cy="1015663"/>
          </a:xfrm>
          <a:prstGeom prst="rect">
            <a:avLst/>
          </a:prstGeom>
          <a:noFill/>
        </p:spPr>
        <p:txBody>
          <a:bodyPr wrap="square" rtlCol="0">
            <a:spAutoFit/>
          </a:bodyPr>
          <a:lstStyle/>
          <a:p>
            <a:pPr algn="just"/>
            <a:r>
              <a:rPr lang="en-US" sz="1600" dirty="0"/>
              <a:t>These include, insurance companies, Hedge funds and several other investment houses.</a:t>
            </a:r>
          </a:p>
          <a:p>
            <a:pPr algn="just"/>
            <a:endParaRPr lang="en-US" sz="1200" dirty="0"/>
          </a:p>
          <a:p>
            <a:pPr algn="just"/>
            <a:r>
              <a:rPr lang="en-US" sz="1600" dirty="0"/>
              <a:t>They usually execute their transactions through a </a:t>
            </a:r>
            <a:r>
              <a:rPr lang="en-US" sz="1600" dirty="0">
                <a:solidFill>
                  <a:schemeClr val="accent1"/>
                </a:solidFill>
              </a:rPr>
              <a:t>Broker</a:t>
            </a:r>
            <a:r>
              <a:rPr lang="en-US" sz="1600" dirty="0"/>
              <a:t> with </a:t>
            </a:r>
            <a:r>
              <a:rPr lang="en-US" sz="1600" dirty="0">
                <a:solidFill>
                  <a:schemeClr val="accent1"/>
                </a:solidFill>
              </a:rPr>
              <a:t>institutional solutions</a:t>
            </a:r>
            <a:r>
              <a:rPr lang="en-US" sz="1600" dirty="0"/>
              <a:t> or </a:t>
            </a:r>
            <a:r>
              <a:rPr lang="en-US" sz="1600" dirty="0">
                <a:solidFill>
                  <a:schemeClr val="accent1"/>
                </a:solidFill>
              </a:rPr>
              <a:t>Banks</a:t>
            </a:r>
            <a:r>
              <a:rPr lang="en-US" sz="1600" dirty="0"/>
              <a:t>, they often trade for speculation purposes ( </a:t>
            </a:r>
            <a:r>
              <a:rPr lang="en-US" sz="1600" dirty="0">
                <a:solidFill>
                  <a:schemeClr val="accent1"/>
                </a:solidFill>
              </a:rPr>
              <a:t>like the retailer</a:t>
            </a:r>
            <a:r>
              <a:rPr lang="en-US" sz="1600" dirty="0"/>
              <a:t>) and risk management (hedging) for their clients.</a:t>
            </a:r>
          </a:p>
        </p:txBody>
      </p:sp>
    </p:spTree>
    <p:extLst>
      <p:ext uri="{BB962C8B-B14F-4D97-AF65-F5344CB8AC3E}">
        <p14:creationId xmlns:p14="http://schemas.microsoft.com/office/powerpoint/2010/main" val="46293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CF1F5E-226D-4656-B799-C23D5412F0A1}"/>
              </a:ext>
            </a:extLst>
          </p:cNvPr>
          <p:cNvSpPr txBox="1"/>
          <p:nvPr/>
        </p:nvSpPr>
        <p:spPr>
          <a:xfrm>
            <a:off x="474783" y="237056"/>
            <a:ext cx="7239000" cy="400110"/>
          </a:xfrm>
          <a:prstGeom prst="rect">
            <a:avLst/>
          </a:prstGeom>
          <a:noFill/>
        </p:spPr>
        <p:txBody>
          <a:bodyPr wrap="square" rtlCol="0">
            <a:spAutoFit/>
          </a:bodyPr>
          <a:lstStyle/>
          <a:p>
            <a:r>
              <a:rPr lang="en-US" sz="2000" b="1" dirty="0"/>
              <a:t>It’s all about </a:t>
            </a:r>
            <a:r>
              <a:rPr lang="en-US" sz="2000" b="1" dirty="0">
                <a:solidFill>
                  <a:schemeClr val="accent1"/>
                </a:solidFill>
              </a:rPr>
              <a:t>value</a:t>
            </a:r>
          </a:p>
        </p:txBody>
      </p:sp>
      <p:sp>
        <p:nvSpPr>
          <p:cNvPr id="6" name="TextBox 5">
            <a:extLst>
              <a:ext uri="{FF2B5EF4-FFF2-40B4-BE49-F238E27FC236}">
                <a16:creationId xmlns:a16="http://schemas.microsoft.com/office/drawing/2014/main" id="{EE167DB6-CEEF-491D-BCAE-A9D909C93B3A}"/>
              </a:ext>
            </a:extLst>
          </p:cNvPr>
          <p:cNvSpPr txBox="1"/>
          <p:nvPr/>
        </p:nvSpPr>
        <p:spPr>
          <a:xfrm>
            <a:off x="437796" y="798311"/>
            <a:ext cx="5621217" cy="5601533"/>
          </a:xfrm>
          <a:prstGeom prst="rect">
            <a:avLst/>
          </a:prstGeom>
          <a:noFill/>
        </p:spPr>
        <p:txBody>
          <a:bodyPr wrap="square" rtlCol="0">
            <a:spAutoFit/>
          </a:bodyPr>
          <a:lstStyle/>
          <a:p>
            <a:pPr algn="just"/>
            <a:r>
              <a:rPr lang="en-US" sz="2000" u="sng" dirty="0"/>
              <a:t>In all forms of trading, </a:t>
            </a:r>
            <a:r>
              <a:rPr lang="en-US" sz="2000" i="1" u="sng" dirty="0">
                <a:solidFill>
                  <a:schemeClr val="accent5"/>
                </a:solidFill>
              </a:rPr>
              <a:t>value</a:t>
            </a:r>
            <a:r>
              <a:rPr lang="en-US" sz="2000" u="sng" dirty="0"/>
              <a:t> is the principal subject.</a:t>
            </a:r>
          </a:p>
          <a:p>
            <a:pPr algn="just"/>
            <a:endParaRPr lang="en-US" sz="1600" dirty="0"/>
          </a:p>
          <a:p>
            <a:pPr algn="just"/>
            <a:r>
              <a:rPr lang="en-US" sz="1600" dirty="0"/>
              <a:t>A trader of any goods, service or security acts as a </a:t>
            </a:r>
            <a:r>
              <a:rPr lang="en-US" sz="1600" dirty="0">
                <a:solidFill>
                  <a:schemeClr val="accent5"/>
                </a:solidFill>
              </a:rPr>
              <a:t>bridge</a:t>
            </a:r>
            <a:r>
              <a:rPr lang="en-US" sz="1600" dirty="0"/>
              <a:t> for seamless transfer of Value.</a:t>
            </a:r>
          </a:p>
          <a:p>
            <a:pPr algn="just"/>
            <a:endParaRPr lang="en-US" sz="1600" dirty="0"/>
          </a:p>
          <a:p>
            <a:pPr algn="just"/>
            <a:r>
              <a:rPr lang="en-US" sz="1600" dirty="0"/>
              <a:t>A trader Believes that for every </a:t>
            </a:r>
            <a:r>
              <a:rPr lang="en-US" sz="1600" dirty="0">
                <a:solidFill>
                  <a:schemeClr val="accent5"/>
                </a:solidFill>
              </a:rPr>
              <a:t>asset</a:t>
            </a:r>
            <a:r>
              <a:rPr lang="en-US" sz="1600" dirty="0"/>
              <a:t> available there is someone willing and ready to buy or sell it  usually for more value than it was purchased or bought respectively.</a:t>
            </a:r>
          </a:p>
          <a:p>
            <a:pPr algn="just"/>
            <a:endParaRPr lang="en-US" sz="1600" dirty="0"/>
          </a:p>
          <a:p>
            <a:pPr algn="just"/>
            <a:endParaRPr lang="en-US" sz="1600" dirty="0"/>
          </a:p>
          <a:p>
            <a:pPr algn="just"/>
            <a:r>
              <a:rPr lang="en-US" sz="1600" b="1" dirty="0"/>
              <a:t>A skilled Professional </a:t>
            </a:r>
            <a:r>
              <a:rPr lang="en-US" sz="1600" dirty="0"/>
              <a:t>( Teacher etc. )  : Trades knowledge and/or expertise for an asset or security agreed upon the transaction</a:t>
            </a:r>
          </a:p>
          <a:p>
            <a:pPr algn="just"/>
            <a:endParaRPr lang="en-US" sz="1600" dirty="0"/>
          </a:p>
          <a:p>
            <a:pPr algn="just"/>
            <a:r>
              <a:rPr lang="en-US" sz="1600" b="1" dirty="0"/>
              <a:t>A typical trader</a:t>
            </a:r>
            <a:r>
              <a:rPr lang="en-US" sz="1600" dirty="0"/>
              <a:t>/ </a:t>
            </a:r>
            <a:r>
              <a:rPr lang="en-US" sz="1600" i="1" dirty="0">
                <a:solidFill>
                  <a:schemeClr val="accent5"/>
                </a:solidFill>
              </a:rPr>
              <a:t>business man</a:t>
            </a:r>
            <a:r>
              <a:rPr lang="en-US" sz="1600" dirty="0">
                <a:solidFill>
                  <a:schemeClr val="accent5"/>
                </a:solidFill>
              </a:rPr>
              <a:t>; </a:t>
            </a:r>
            <a:r>
              <a:rPr lang="en-US" sz="1600" dirty="0"/>
              <a:t>as we often call it purchases goods, services or securities and </a:t>
            </a:r>
          </a:p>
          <a:p>
            <a:pPr algn="just"/>
            <a:r>
              <a:rPr lang="en-US" sz="1600" dirty="0"/>
              <a:t>makes them available to a part of the market that need its at the time at an </a:t>
            </a:r>
            <a:r>
              <a:rPr lang="en-US" sz="1600" i="1" dirty="0">
                <a:solidFill>
                  <a:schemeClr val="accent5"/>
                </a:solidFill>
              </a:rPr>
              <a:t>agreed cost</a:t>
            </a:r>
            <a:r>
              <a:rPr lang="en-US" sz="1600" dirty="0"/>
              <a:t>.</a:t>
            </a:r>
          </a:p>
          <a:p>
            <a:pPr algn="just"/>
            <a:endParaRPr lang="en-US" sz="1600" dirty="0"/>
          </a:p>
          <a:p>
            <a:pPr algn="just"/>
            <a:r>
              <a:rPr lang="en-US" sz="1600" dirty="0"/>
              <a:t> </a:t>
            </a:r>
          </a:p>
          <a:p>
            <a:pPr algn="just"/>
            <a:r>
              <a:rPr lang="en-US" sz="1600" dirty="0"/>
              <a:t>In all, individuals and organizations get into Trade for the sole purpose of </a:t>
            </a:r>
            <a:r>
              <a:rPr lang="en-US" sz="1600" dirty="0">
                <a:solidFill>
                  <a:schemeClr val="accent1"/>
                </a:solidFill>
              </a:rPr>
              <a:t>exchanging value </a:t>
            </a:r>
            <a:r>
              <a:rPr lang="en-US" sz="1600" dirty="0"/>
              <a:t>for profit at given </a:t>
            </a:r>
            <a:r>
              <a:rPr lang="en-US" sz="1600" dirty="0">
                <a:solidFill>
                  <a:schemeClr val="accent1"/>
                </a:solidFill>
              </a:rPr>
              <a:t>periods of time</a:t>
            </a:r>
            <a:r>
              <a:rPr lang="en-US" sz="1600" dirty="0"/>
              <a:t>.</a:t>
            </a:r>
            <a:endParaRPr lang="en-US" dirty="0"/>
          </a:p>
          <a:p>
            <a:pPr algn="just"/>
            <a:endParaRPr lang="en-US" dirty="0"/>
          </a:p>
        </p:txBody>
      </p:sp>
      <p:pic>
        <p:nvPicPr>
          <p:cNvPr id="13" name="Picture 12">
            <a:extLst>
              <a:ext uri="{FF2B5EF4-FFF2-40B4-BE49-F238E27FC236}">
                <a16:creationId xmlns:a16="http://schemas.microsoft.com/office/drawing/2014/main" id="{8A845F6E-BA07-4728-81EE-578A668E08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9214" y="4705594"/>
            <a:ext cx="1936776" cy="1291184"/>
          </a:xfrm>
          <a:prstGeom prst="rect">
            <a:avLst/>
          </a:prstGeom>
        </p:spPr>
      </p:pic>
      <p:pic>
        <p:nvPicPr>
          <p:cNvPr id="17" name="Picture 16">
            <a:extLst>
              <a:ext uri="{FF2B5EF4-FFF2-40B4-BE49-F238E27FC236}">
                <a16:creationId xmlns:a16="http://schemas.microsoft.com/office/drawing/2014/main" id="{6AFA080F-521F-4809-B400-7E7400237D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9213" y="820128"/>
            <a:ext cx="1992039" cy="1317212"/>
          </a:xfrm>
          <a:prstGeom prst="rect">
            <a:avLst/>
          </a:prstGeom>
        </p:spPr>
      </p:pic>
      <p:sp>
        <p:nvSpPr>
          <p:cNvPr id="18" name="TextBox 17">
            <a:extLst>
              <a:ext uri="{FF2B5EF4-FFF2-40B4-BE49-F238E27FC236}">
                <a16:creationId xmlns:a16="http://schemas.microsoft.com/office/drawing/2014/main" id="{4800012B-9EC2-4695-A1C6-91A70109B8AE}"/>
              </a:ext>
            </a:extLst>
          </p:cNvPr>
          <p:cNvSpPr txBox="1"/>
          <p:nvPr/>
        </p:nvSpPr>
        <p:spPr>
          <a:xfrm>
            <a:off x="9705812" y="1666338"/>
            <a:ext cx="1991299" cy="307777"/>
          </a:xfrm>
          <a:prstGeom prst="rect">
            <a:avLst/>
          </a:prstGeom>
          <a:noFill/>
        </p:spPr>
        <p:txBody>
          <a:bodyPr wrap="square" rtlCol="0">
            <a:spAutoFit/>
          </a:bodyPr>
          <a:lstStyle/>
          <a:p>
            <a:r>
              <a:rPr lang="en-US" sz="1400" dirty="0"/>
              <a:t>40pcs / basket.  2000 N</a:t>
            </a:r>
            <a:r>
              <a:rPr lang="en-US" sz="1400" strike="dblStrike" dirty="0"/>
              <a:t> </a:t>
            </a:r>
            <a:endParaRPr lang="en-US" sz="1400" dirty="0"/>
          </a:p>
        </p:txBody>
      </p:sp>
      <p:sp>
        <p:nvSpPr>
          <p:cNvPr id="19" name="TextBox 18">
            <a:extLst>
              <a:ext uri="{FF2B5EF4-FFF2-40B4-BE49-F238E27FC236}">
                <a16:creationId xmlns:a16="http://schemas.microsoft.com/office/drawing/2014/main" id="{75454867-11C1-4DB2-9F65-68111685C039}"/>
              </a:ext>
            </a:extLst>
          </p:cNvPr>
          <p:cNvSpPr txBox="1"/>
          <p:nvPr/>
        </p:nvSpPr>
        <p:spPr>
          <a:xfrm>
            <a:off x="9787449" y="5404511"/>
            <a:ext cx="1828024" cy="307777"/>
          </a:xfrm>
          <a:prstGeom prst="rect">
            <a:avLst/>
          </a:prstGeom>
          <a:noFill/>
        </p:spPr>
        <p:txBody>
          <a:bodyPr wrap="square" rtlCol="0">
            <a:spAutoFit/>
          </a:bodyPr>
          <a:lstStyle/>
          <a:p>
            <a:r>
              <a:rPr lang="en-US" sz="1400" dirty="0"/>
              <a:t>6pcs / Tray    500 N</a:t>
            </a:r>
          </a:p>
        </p:txBody>
      </p:sp>
      <p:sp>
        <p:nvSpPr>
          <p:cNvPr id="23" name="TextBox 22">
            <a:extLst>
              <a:ext uri="{FF2B5EF4-FFF2-40B4-BE49-F238E27FC236}">
                <a16:creationId xmlns:a16="http://schemas.microsoft.com/office/drawing/2014/main" id="{9FA7F4EE-8BCD-4390-9A2C-0596910F52A3}"/>
              </a:ext>
            </a:extLst>
          </p:cNvPr>
          <p:cNvSpPr txBox="1"/>
          <p:nvPr/>
        </p:nvSpPr>
        <p:spPr>
          <a:xfrm>
            <a:off x="9868046" y="1334992"/>
            <a:ext cx="1355399" cy="369332"/>
          </a:xfrm>
          <a:prstGeom prst="rect">
            <a:avLst/>
          </a:prstGeom>
          <a:noFill/>
        </p:spPr>
        <p:txBody>
          <a:bodyPr wrap="square" rtlCol="0">
            <a:spAutoFit/>
          </a:bodyPr>
          <a:lstStyle/>
          <a:p>
            <a:r>
              <a:rPr lang="en-US" b="1" dirty="0">
                <a:solidFill>
                  <a:schemeClr val="accent2"/>
                </a:solidFill>
              </a:rPr>
              <a:t>Market A</a:t>
            </a:r>
          </a:p>
        </p:txBody>
      </p:sp>
      <p:sp>
        <p:nvSpPr>
          <p:cNvPr id="25" name="TextBox 24">
            <a:extLst>
              <a:ext uri="{FF2B5EF4-FFF2-40B4-BE49-F238E27FC236}">
                <a16:creationId xmlns:a16="http://schemas.microsoft.com/office/drawing/2014/main" id="{D9C87B23-7C1F-4658-A2DD-2082944D7E69}"/>
              </a:ext>
            </a:extLst>
          </p:cNvPr>
          <p:cNvSpPr txBox="1"/>
          <p:nvPr/>
        </p:nvSpPr>
        <p:spPr>
          <a:xfrm>
            <a:off x="9913829" y="5035179"/>
            <a:ext cx="1207240" cy="369332"/>
          </a:xfrm>
          <a:prstGeom prst="rect">
            <a:avLst/>
          </a:prstGeom>
          <a:noFill/>
        </p:spPr>
        <p:txBody>
          <a:bodyPr wrap="square" rtlCol="0">
            <a:spAutoFit/>
          </a:bodyPr>
          <a:lstStyle/>
          <a:p>
            <a:r>
              <a:rPr lang="en-US" b="1" dirty="0">
                <a:solidFill>
                  <a:schemeClr val="accent2"/>
                </a:solidFill>
              </a:rPr>
              <a:t>Market B</a:t>
            </a:r>
          </a:p>
        </p:txBody>
      </p:sp>
      <p:sp>
        <p:nvSpPr>
          <p:cNvPr id="27" name="TextBox 26">
            <a:extLst>
              <a:ext uri="{FF2B5EF4-FFF2-40B4-BE49-F238E27FC236}">
                <a16:creationId xmlns:a16="http://schemas.microsoft.com/office/drawing/2014/main" id="{F3A9A241-6ED2-4D3E-9D03-B23630121D1C}"/>
              </a:ext>
            </a:extLst>
          </p:cNvPr>
          <p:cNvSpPr txBox="1"/>
          <p:nvPr/>
        </p:nvSpPr>
        <p:spPr>
          <a:xfrm>
            <a:off x="7165859" y="3837474"/>
            <a:ext cx="839387" cy="369332"/>
          </a:xfrm>
          <a:prstGeom prst="rect">
            <a:avLst/>
          </a:prstGeom>
          <a:noFill/>
        </p:spPr>
        <p:txBody>
          <a:bodyPr wrap="square" rtlCol="0">
            <a:spAutoFit/>
          </a:bodyPr>
          <a:lstStyle/>
          <a:p>
            <a:r>
              <a:rPr lang="en-US" dirty="0">
                <a:solidFill>
                  <a:schemeClr val="accent2"/>
                </a:solidFill>
              </a:rPr>
              <a:t>Trader</a:t>
            </a:r>
          </a:p>
        </p:txBody>
      </p:sp>
      <p:sp>
        <p:nvSpPr>
          <p:cNvPr id="28" name="Arrow: Up 27">
            <a:extLst>
              <a:ext uri="{FF2B5EF4-FFF2-40B4-BE49-F238E27FC236}">
                <a16:creationId xmlns:a16="http://schemas.microsoft.com/office/drawing/2014/main" id="{39D49EF1-895D-4E03-9FC9-B8D0BAC9AEBD}"/>
              </a:ext>
            </a:extLst>
          </p:cNvPr>
          <p:cNvSpPr/>
          <p:nvPr/>
        </p:nvSpPr>
        <p:spPr>
          <a:xfrm>
            <a:off x="7465743" y="2436323"/>
            <a:ext cx="135442" cy="6787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0D1E8996-3E71-4DF2-B2D6-62E0BB50F224}"/>
              </a:ext>
            </a:extLst>
          </p:cNvPr>
          <p:cNvSpPr/>
          <p:nvPr/>
        </p:nvSpPr>
        <p:spPr>
          <a:xfrm>
            <a:off x="7434479" y="4277270"/>
            <a:ext cx="166706" cy="36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63A7213-5683-404B-BFA0-F7A6A71F92C7}"/>
              </a:ext>
            </a:extLst>
          </p:cNvPr>
          <p:cNvSpPr txBox="1"/>
          <p:nvPr/>
        </p:nvSpPr>
        <p:spPr>
          <a:xfrm>
            <a:off x="7817602" y="3837474"/>
            <a:ext cx="1542923" cy="338554"/>
          </a:xfrm>
          <a:prstGeom prst="rect">
            <a:avLst/>
          </a:prstGeom>
          <a:noFill/>
        </p:spPr>
        <p:txBody>
          <a:bodyPr wrap="square" rtlCol="0">
            <a:spAutoFit/>
          </a:bodyPr>
          <a:lstStyle/>
          <a:p>
            <a:r>
              <a:rPr lang="en-US" sz="1600" dirty="0"/>
              <a:t>( Annie )</a:t>
            </a:r>
          </a:p>
        </p:txBody>
      </p:sp>
      <p:pic>
        <p:nvPicPr>
          <p:cNvPr id="34" name="Picture 33">
            <a:extLst>
              <a:ext uri="{FF2B5EF4-FFF2-40B4-BE49-F238E27FC236}">
                <a16:creationId xmlns:a16="http://schemas.microsoft.com/office/drawing/2014/main" id="{B54B6876-F7DA-4293-98A4-9EF5AA9B5E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2805" y="2749435"/>
            <a:ext cx="1699287" cy="1699287"/>
          </a:xfrm>
          <a:prstGeom prst="rect">
            <a:avLst/>
          </a:prstGeom>
        </p:spPr>
      </p:pic>
      <p:sp>
        <p:nvSpPr>
          <p:cNvPr id="35" name="TextBox 34">
            <a:extLst>
              <a:ext uri="{FF2B5EF4-FFF2-40B4-BE49-F238E27FC236}">
                <a16:creationId xmlns:a16="http://schemas.microsoft.com/office/drawing/2014/main" id="{0A924D32-79DD-4EFB-9E09-DAF6F5757345}"/>
              </a:ext>
            </a:extLst>
          </p:cNvPr>
          <p:cNvSpPr txBox="1"/>
          <p:nvPr/>
        </p:nvSpPr>
        <p:spPr>
          <a:xfrm>
            <a:off x="9725918" y="3268978"/>
            <a:ext cx="1991299" cy="369332"/>
          </a:xfrm>
          <a:prstGeom prst="rect">
            <a:avLst/>
          </a:prstGeom>
          <a:noFill/>
        </p:spPr>
        <p:txBody>
          <a:bodyPr wrap="square" rtlCol="0">
            <a:spAutoFit/>
          </a:bodyPr>
          <a:lstStyle/>
          <a:p>
            <a:r>
              <a:rPr lang="en-US" b="1" dirty="0">
                <a:solidFill>
                  <a:schemeClr val="accent2"/>
                </a:solidFill>
              </a:rPr>
              <a:t>Price Difference</a:t>
            </a:r>
          </a:p>
        </p:txBody>
      </p:sp>
      <p:sp>
        <p:nvSpPr>
          <p:cNvPr id="36" name="TextBox 35">
            <a:extLst>
              <a:ext uri="{FF2B5EF4-FFF2-40B4-BE49-F238E27FC236}">
                <a16:creationId xmlns:a16="http://schemas.microsoft.com/office/drawing/2014/main" id="{B6F299E9-F654-4E10-BE14-3AB206F6B335}"/>
              </a:ext>
            </a:extLst>
          </p:cNvPr>
          <p:cNvSpPr txBox="1"/>
          <p:nvPr/>
        </p:nvSpPr>
        <p:spPr>
          <a:xfrm>
            <a:off x="9970421" y="3599078"/>
            <a:ext cx="1150648" cy="307777"/>
          </a:xfrm>
          <a:prstGeom prst="rect">
            <a:avLst/>
          </a:prstGeom>
          <a:noFill/>
        </p:spPr>
        <p:txBody>
          <a:bodyPr wrap="square" rtlCol="0">
            <a:spAutoFit/>
          </a:bodyPr>
          <a:lstStyle/>
          <a:p>
            <a:r>
              <a:rPr lang="en-US" sz="1400" dirty="0"/>
              <a:t>300 N / Tray</a:t>
            </a:r>
          </a:p>
        </p:txBody>
      </p:sp>
    </p:spTree>
    <p:extLst>
      <p:ext uri="{BB962C8B-B14F-4D97-AF65-F5344CB8AC3E}">
        <p14:creationId xmlns:p14="http://schemas.microsoft.com/office/powerpoint/2010/main" val="2936459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A15EB8-EC04-4FA0-AA34-8CB2F017488A}"/>
              </a:ext>
            </a:extLst>
          </p:cNvPr>
          <p:cNvSpPr txBox="1"/>
          <p:nvPr/>
        </p:nvSpPr>
        <p:spPr>
          <a:xfrm>
            <a:off x="1291766" y="388919"/>
            <a:ext cx="9608457" cy="400110"/>
          </a:xfrm>
          <a:prstGeom prst="rect">
            <a:avLst/>
          </a:prstGeom>
          <a:noFill/>
        </p:spPr>
        <p:txBody>
          <a:bodyPr wrap="square" rtlCol="0">
            <a:spAutoFit/>
          </a:bodyPr>
          <a:lstStyle/>
          <a:p>
            <a:r>
              <a:rPr lang="en-US" sz="2000" b="1" dirty="0"/>
              <a:t>Categories of financial instruments traded Electronically on the  Financial Market</a:t>
            </a:r>
          </a:p>
        </p:txBody>
      </p:sp>
      <p:sp>
        <p:nvSpPr>
          <p:cNvPr id="5" name="TextBox 4">
            <a:extLst>
              <a:ext uri="{FF2B5EF4-FFF2-40B4-BE49-F238E27FC236}">
                <a16:creationId xmlns:a16="http://schemas.microsoft.com/office/drawing/2014/main" id="{9393BB1A-C887-4443-A2A1-A42BB97F2646}"/>
              </a:ext>
            </a:extLst>
          </p:cNvPr>
          <p:cNvSpPr txBox="1"/>
          <p:nvPr/>
        </p:nvSpPr>
        <p:spPr>
          <a:xfrm>
            <a:off x="689246" y="789029"/>
            <a:ext cx="10813495" cy="5509200"/>
          </a:xfrm>
          <a:prstGeom prst="rect">
            <a:avLst/>
          </a:prstGeom>
          <a:noFill/>
        </p:spPr>
        <p:txBody>
          <a:bodyPr wrap="square" rtlCol="0">
            <a:spAutoFit/>
          </a:bodyPr>
          <a:lstStyle/>
          <a:p>
            <a:endParaRPr lang="en-US" sz="1600" dirty="0"/>
          </a:p>
          <a:p>
            <a:r>
              <a:rPr lang="en-US" sz="1600" b="1" dirty="0">
                <a:solidFill>
                  <a:schemeClr val="accent1"/>
                </a:solidFill>
              </a:rPr>
              <a:t>Forex ( currency pairs )</a:t>
            </a:r>
            <a:r>
              <a:rPr lang="en-US" sz="1600" dirty="0">
                <a:solidFill>
                  <a:schemeClr val="accent1"/>
                </a:solidFill>
              </a:rPr>
              <a:t>	</a:t>
            </a:r>
            <a:r>
              <a:rPr lang="en-US" sz="1600" u="sng" dirty="0"/>
              <a:t>Cable</a:t>
            </a:r>
            <a:r>
              <a:rPr lang="en-US" sz="1600" dirty="0"/>
              <a:t> (GBP/USD), </a:t>
            </a:r>
            <a:r>
              <a:rPr lang="en-US" sz="1600" u="sng" dirty="0"/>
              <a:t>Loonie</a:t>
            </a:r>
            <a:r>
              <a:rPr lang="en-US" sz="1600" dirty="0"/>
              <a:t> (USD/CAD), </a:t>
            </a:r>
            <a:r>
              <a:rPr lang="en-US" sz="1600" u="sng" dirty="0"/>
              <a:t>Aussie</a:t>
            </a:r>
            <a:r>
              <a:rPr lang="en-US" sz="1600" dirty="0"/>
              <a:t> (AUD/USD), </a:t>
            </a:r>
            <a:r>
              <a:rPr lang="en-US" sz="1600" u="sng" dirty="0"/>
              <a:t>Euppy</a:t>
            </a:r>
            <a:r>
              <a:rPr lang="en-US" sz="1600" dirty="0"/>
              <a:t> (EUR/JPY) etc. theses are all 			currency pairs traded electronically in the financial market. The exchange rate of these 				instruments in time is the price which is traded, because it is constantly in flux, traders make 			profit from price speculation.</a:t>
            </a:r>
            <a:r>
              <a:rPr lang="en-US" sz="1600" dirty="0">
                <a:solidFill>
                  <a:schemeClr val="accent1"/>
                </a:solidFill>
              </a:rPr>
              <a:t>			</a:t>
            </a:r>
            <a:r>
              <a:rPr lang="en-US" sz="1600" dirty="0"/>
              <a:t>		</a:t>
            </a:r>
          </a:p>
          <a:p>
            <a:endParaRPr lang="en-US" sz="1600" dirty="0"/>
          </a:p>
          <a:p>
            <a:r>
              <a:rPr lang="en-US" sz="1600" b="1" dirty="0">
                <a:solidFill>
                  <a:schemeClr val="accent1"/>
                </a:solidFill>
              </a:rPr>
              <a:t>Commodities</a:t>
            </a:r>
            <a:r>
              <a:rPr lang="en-US" sz="1600" dirty="0">
                <a:solidFill>
                  <a:schemeClr val="accent1"/>
                </a:solidFill>
              </a:rPr>
              <a:t>		</a:t>
            </a:r>
            <a:r>
              <a:rPr lang="en-US" sz="1600" dirty="0"/>
              <a:t>Commodities are basically raw materials from which other goods are made.</a:t>
            </a:r>
          </a:p>
          <a:p>
            <a:r>
              <a:rPr lang="en-US" sz="1600" dirty="0"/>
              <a:t>			</a:t>
            </a:r>
            <a:r>
              <a:rPr lang="en-US" sz="1600" b="1" dirty="0"/>
              <a:t>Agriculture</a:t>
            </a:r>
            <a:r>
              <a:rPr lang="en-US" sz="1600" dirty="0"/>
              <a:t>:  Coffee, Maize, Cotton, Cocoa, etc. </a:t>
            </a:r>
          </a:p>
          <a:p>
            <a:r>
              <a:rPr lang="en-US" sz="1600" dirty="0"/>
              <a:t>			</a:t>
            </a:r>
            <a:r>
              <a:rPr lang="en-US" sz="1600" b="1" dirty="0"/>
              <a:t>Energy</a:t>
            </a:r>
            <a:r>
              <a:rPr lang="en-US" sz="1600" dirty="0"/>
              <a:t>: Crude Oil, Natural gas etc.</a:t>
            </a:r>
          </a:p>
          <a:p>
            <a:r>
              <a:rPr lang="en-US" sz="1600" dirty="0"/>
              <a:t>			</a:t>
            </a:r>
            <a:r>
              <a:rPr lang="en-US" sz="1600" b="1" dirty="0"/>
              <a:t>Metals:</a:t>
            </a:r>
            <a:r>
              <a:rPr lang="en-US" sz="1600" dirty="0"/>
              <a:t> Gold, Platinum, Silver, Palladium, etc.</a:t>
            </a:r>
          </a:p>
          <a:p>
            <a:r>
              <a:rPr lang="en-US" sz="1600" dirty="0"/>
              <a:t>			The global prices of these commodities is being traded in slight contrast to FX.</a:t>
            </a:r>
          </a:p>
          <a:p>
            <a:endParaRPr lang="en-US" sz="1600" dirty="0"/>
          </a:p>
          <a:p>
            <a:r>
              <a:rPr lang="en-US" sz="1600" b="1" dirty="0">
                <a:solidFill>
                  <a:schemeClr val="accent1"/>
                </a:solidFill>
              </a:rPr>
              <a:t>Indices</a:t>
            </a:r>
            <a:r>
              <a:rPr lang="en-US" sz="1600" dirty="0">
                <a:solidFill>
                  <a:schemeClr val="accent1"/>
                </a:solidFill>
              </a:rPr>
              <a:t>			</a:t>
            </a:r>
            <a:r>
              <a:rPr lang="en-US" sz="1600" dirty="0"/>
              <a:t>Indices are more like an aggregate value of a group of stocks e.g. The index of the top 30 				companies in US (US 30), the index of the top 40 companies in France ( Franc 40 ) etc.</a:t>
            </a:r>
          </a:p>
          <a:p>
            <a:r>
              <a:rPr lang="en-US" sz="1600" dirty="0"/>
              <a:t>			They are often used to tell the well being of an part of a states economy. Since the price value 			fluctuates, Traders and investors alike take advantage of these moves.</a:t>
            </a:r>
          </a:p>
          <a:p>
            <a:endParaRPr lang="en-US" sz="1600" dirty="0"/>
          </a:p>
          <a:p>
            <a:endParaRPr lang="en-US" sz="1600" dirty="0"/>
          </a:p>
          <a:p>
            <a:r>
              <a:rPr lang="en-US" sz="1600" b="1" dirty="0">
                <a:solidFill>
                  <a:schemeClr val="accent1"/>
                </a:solidFill>
              </a:rPr>
              <a:t>Stocks</a:t>
            </a:r>
            <a:r>
              <a:rPr lang="en-US" sz="1600" dirty="0">
                <a:solidFill>
                  <a:schemeClr val="accent1"/>
                </a:solidFill>
              </a:rPr>
              <a:t>			</a:t>
            </a:r>
            <a:r>
              <a:rPr lang="en-US" sz="1600" dirty="0"/>
              <a:t>These are simply part ownership of companies acquired in public offerings by individuals these 			asset class have global price tags on them influenced by their demand and ultimately, the 			overall performance of the business.</a:t>
            </a:r>
          </a:p>
          <a:p>
            <a:endParaRPr lang="en-US" sz="1600" dirty="0"/>
          </a:p>
        </p:txBody>
      </p:sp>
    </p:spTree>
    <p:extLst>
      <p:ext uri="{BB962C8B-B14F-4D97-AF65-F5344CB8AC3E}">
        <p14:creationId xmlns:p14="http://schemas.microsoft.com/office/powerpoint/2010/main" val="4340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A789CD-87AC-47C9-A43E-ACB1400B1E0F}"/>
              </a:ext>
            </a:extLst>
          </p:cNvPr>
          <p:cNvSpPr txBox="1"/>
          <p:nvPr/>
        </p:nvSpPr>
        <p:spPr>
          <a:xfrm>
            <a:off x="480646" y="465646"/>
            <a:ext cx="4865077" cy="400110"/>
          </a:xfrm>
          <a:prstGeom prst="rect">
            <a:avLst/>
          </a:prstGeom>
          <a:noFill/>
        </p:spPr>
        <p:txBody>
          <a:bodyPr wrap="square" rtlCol="0">
            <a:spAutoFit/>
          </a:bodyPr>
          <a:lstStyle/>
          <a:p>
            <a:r>
              <a:rPr lang="en-US" sz="2000" b="1" dirty="0"/>
              <a:t>Primary Elements that Influence a Market</a:t>
            </a:r>
          </a:p>
        </p:txBody>
      </p:sp>
      <p:sp>
        <p:nvSpPr>
          <p:cNvPr id="2" name="TextBox 1">
            <a:extLst>
              <a:ext uri="{FF2B5EF4-FFF2-40B4-BE49-F238E27FC236}">
                <a16:creationId xmlns:a16="http://schemas.microsoft.com/office/drawing/2014/main" id="{2C6980DC-093F-42F1-96EF-957184CF92DA}"/>
              </a:ext>
            </a:extLst>
          </p:cNvPr>
          <p:cNvSpPr txBox="1"/>
          <p:nvPr/>
        </p:nvSpPr>
        <p:spPr>
          <a:xfrm>
            <a:off x="461586" y="1234724"/>
            <a:ext cx="701912" cy="369332"/>
          </a:xfrm>
          <a:prstGeom prst="rect">
            <a:avLst/>
          </a:prstGeom>
          <a:noFill/>
        </p:spPr>
        <p:txBody>
          <a:bodyPr wrap="square" rtlCol="0">
            <a:spAutoFit/>
          </a:bodyPr>
          <a:lstStyle/>
          <a:p>
            <a:r>
              <a:rPr lang="en-US" b="1" dirty="0">
                <a:solidFill>
                  <a:schemeClr val="accent1"/>
                </a:solidFill>
              </a:rPr>
              <a:t>Price</a:t>
            </a:r>
          </a:p>
        </p:txBody>
      </p:sp>
      <p:sp>
        <p:nvSpPr>
          <p:cNvPr id="6" name="TextBox 5">
            <a:extLst>
              <a:ext uri="{FF2B5EF4-FFF2-40B4-BE49-F238E27FC236}">
                <a16:creationId xmlns:a16="http://schemas.microsoft.com/office/drawing/2014/main" id="{36D4910B-1AA3-4E85-8174-FAA520A1822A}"/>
              </a:ext>
            </a:extLst>
          </p:cNvPr>
          <p:cNvSpPr txBox="1"/>
          <p:nvPr/>
        </p:nvSpPr>
        <p:spPr>
          <a:xfrm>
            <a:off x="6379794" y="3170696"/>
            <a:ext cx="973015" cy="369332"/>
          </a:xfrm>
          <a:prstGeom prst="rect">
            <a:avLst/>
          </a:prstGeom>
          <a:noFill/>
        </p:spPr>
        <p:txBody>
          <a:bodyPr wrap="square" rtlCol="0">
            <a:spAutoFit/>
          </a:bodyPr>
          <a:lstStyle/>
          <a:p>
            <a:r>
              <a:rPr lang="en-US" b="1" dirty="0">
                <a:solidFill>
                  <a:schemeClr val="accent1"/>
                </a:solidFill>
              </a:rPr>
              <a:t>Supply</a:t>
            </a:r>
          </a:p>
        </p:txBody>
      </p:sp>
      <p:sp>
        <p:nvSpPr>
          <p:cNvPr id="7" name="TextBox 6">
            <a:extLst>
              <a:ext uri="{FF2B5EF4-FFF2-40B4-BE49-F238E27FC236}">
                <a16:creationId xmlns:a16="http://schemas.microsoft.com/office/drawing/2014/main" id="{66C35306-8BA7-4574-B804-CD78F86355EF}"/>
              </a:ext>
            </a:extLst>
          </p:cNvPr>
          <p:cNvSpPr txBox="1"/>
          <p:nvPr/>
        </p:nvSpPr>
        <p:spPr>
          <a:xfrm>
            <a:off x="480646" y="3369211"/>
            <a:ext cx="1148861" cy="369332"/>
          </a:xfrm>
          <a:prstGeom prst="rect">
            <a:avLst/>
          </a:prstGeom>
          <a:noFill/>
        </p:spPr>
        <p:txBody>
          <a:bodyPr wrap="square" rtlCol="0">
            <a:spAutoFit/>
          </a:bodyPr>
          <a:lstStyle/>
          <a:p>
            <a:r>
              <a:rPr lang="en-US" b="1" dirty="0">
                <a:solidFill>
                  <a:schemeClr val="accent1"/>
                </a:solidFill>
              </a:rPr>
              <a:t>Demand</a:t>
            </a:r>
          </a:p>
        </p:txBody>
      </p:sp>
      <p:sp>
        <p:nvSpPr>
          <p:cNvPr id="8" name="TextBox 7">
            <a:extLst>
              <a:ext uri="{FF2B5EF4-FFF2-40B4-BE49-F238E27FC236}">
                <a16:creationId xmlns:a16="http://schemas.microsoft.com/office/drawing/2014/main" id="{8943F09C-4389-48D9-9DB1-E5E891011010}"/>
              </a:ext>
            </a:extLst>
          </p:cNvPr>
          <p:cNvSpPr txBox="1"/>
          <p:nvPr/>
        </p:nvSpPr>
        <p:spPr>
          <a:xfrm>
            <a:off x="6545864" y="1234724"/>
            <a:ext cx="735623" cy="369332"/>
          </a:xfrm>
          <a:prstGeom prst="rect">
            <a:avLst/>
          </a:prstGeom>
          <a:noFill/>
        </p:spPr>
        <p:txBody>
          <a:bodyPr wrap="square" rtlCol="0">
            <a:spAutoFit/>
          </a:bodyPr>
          <a:lstStyle/>
          <a:p>
            <a:r>
              <a:rPr lang="en-US" b="1" dirty="0">
                <a:solidFill>
                  <a:schemeClr val="accent1"/>
                </a:solidFill>
              </a:rPr>
              <a:t>Time</a:t>
            </a:r>
          </a:p>
        </p:txBody>
      </p:sp>
      <p:sp>
        <p:nvSpPr>
          <p:cNvPr id="3" name="TextBox 2">
            <a:extLst>
              <a:ext uri="{FF2B5EF4-FFF2-40B4-BE49-F238E27FC236}">
                <a16:creationId xmlns:a16="http://schemas.microsoft.com/office/drawing/2014/main" id="{3BB8E6FB-A8B5-40D9-B60E-8C4CDD2B57DB}"/>
              </a:ext>
            </a:extLst>
          </p:cNvPr>
          <p:cNvSpPr txBox="1"/>
          <p:nvPr/>
        </p:nvSpPr>
        <p:spPr>
          <a:xfrm>
            <a:off x="1255828" y="1243055"/>
            <a:ext cx="4671650" cy="1762021"/>
          </a:xfrm>
          <a:prstGeom prst="rect">
            <a:avLst/>
          </a:prstGeom>
          <a:noFill/>
        </p:spPr>
        <p:txBody>
          <a:bodyPr wrap="square" rtlCol="0">
            <a:spAutoFit/>
          </a:bodyPr>
          <a:lstStyle/>
          <a:p>
            <a:pPr algn="just"/>
            <a:r>
              <a:rPr lang="en-US" sz="1550" dirty="0"/>
              <a:t>Price represents the </a:t>
            </a:r>
            <a:r>
              <a:rPr lang="en-US" sz="1550" i="1" u="sng" dirty="0"/>
              <a:t>value agreed</a:t>
            </a:r>
            <a:r>
              <a:rPr lang="en-US" sz="1550" dirty="0"/>
              <a:t> upon a definite asset or service at every given </a:t>
            </a:r>
            <a:r>
              <a:rPr lang="en-US" sz="1550" dirty="0">
                <a:solidFill>
                  <a:schemeClr val="accent2"/>
                </a:solidFill>
              </a:rPr>
              <a:t>time</a:t>
            </a:r>
            <a:r>
              <a:rPr lang="en-US" sz="1550" dirty="0"/>
              <a:t>. </a:t>
            </a:r>
          </a:p>
          <a:p>
            <a:pPr algn="just"/>
            <a:endParaRPr lang="en-US" sz="1550" dirty="0"/>
          </a:p>
          <a:p>
            <a:pPr algn="just"/>
            <a:r>
              <a:rPr lang="en-US" sz="1550" dirty="0"/>
              <a:t>The market price of an asset or service is determined by the forces of </a:t>
            </a:r>
            <a:r>
              <a:rPr lang="en-US" sz="1550" u="sng" dirty="0"/>
              <a:t>supply</a:t>
            </a:r>
            <a:r>
              <a:rPr lang="en-US" sz="1550" dirty="0"/>
              <a:t> and </a:t>
            </a:r>
            <a:r>
              <a:rPr lang="en-US" sz="1550" u="sng" dirty="0"/>
              <a:t>demand</a:t>
            </a:r>
            <a:r>
              <a:rPr lang="en-US" sz="1550" dirty="0"/>
              <a:t>. A </a:t>
            </a:r>
            <a:r>
              <a:rPr lang="en-US" sz="1550" u="sng" dirty="0"/>
              <a:t>price consensus</a:t>
            </a:r>
            <a:r>
              <a:rPr lang="en-US" sz="1550" dirty="0"/>
              <a:t> is reached in a given time when the quantity and volume demanded and supplied is equal.</a:t>
            </a:r>
          </a:p>
        </p:txBody>
      </p:sp>
      <p:sp>
        <p:nvSpPr>
          <p:cNvPr id="10" name="TextBox 9">
            <a:extLst>
              <a:ext uri="{FF2B5EF4-FFF2-40B4-BE49-F238E27FC236}">
                <a16:creationId xmlns:a16="http://schemas.microsoft.com/office/drawing/2014/main" id="{0AF7E0D7-FFB4-49E8-8724-3DD42CFCC075}"/>
              </a:ext>
            </a:extLst>
          </p:cNvPr>
          <p:cNvSpPr txBox="1"/>
          <p:nvPr/>
        </p:nvSpPr>
        <p:spPr>
          <a:xfrm>
            <a:off x="1817081" y="3369211"/>
            <a:ext cx="3801201" cy="830997"/>
          </a:xfrm>
          <a:prstGeom prst="rect">
            <a:avLst/>
          </a:prstGeom>
          <a:noFill/>
        </p:spPr>
        <p:txBody>
          <a:bodyPr wrap="square" rtlCol="0">
            <a:spAutoFit/>
          </a:bodyPr>
          <a:lstStyle/>
          <a:p>
            <a:pPr algn="just"/>
            <a:r>
              <a:rPr lang="en-US" sz="1550" dirty="0"/>
              <a:t>This represents the </a:t>
            </a:r>
            <a:r>
              <a:rPr lang="en-US" sz="1550" i="1" u="sng" dirty="0"/>
              <a:t>Volume</a:t>
            </a:r>
            <a:r>
              <a:rPr lang="en-US" sz="1550" dirty="0"/>
              <a:t> and </a:t>
            </a:r>
            <a:r>
              <a:rPr lang="en-US" sz="1550" i="1" u="sng" dirty="0"/>
              <a:t>quantity</a:t>
            </a:r>
            <a:r>
              <a:rPr lang="en-US" sz="1550" dirty="0"/>
              <a:t> of a particular asset being purchased by buyers in a market at a given </a:t>
            </a:r>
            <a:r>
              <a:rPr lang="en-US" sz="1550" dirty="0">
                <a:solidFill>
                  <a:schemeClr val="accent2"/>
                </a:solidFill>
              </a:rPr>
              <a:t>time</a:t>
            </a:r>
            <a:r>
              <a:rPr lang="en-US" sz="1550" dirty="0"/>
              <a:t>. </a:t>
            </a:r>
          </a:p>
        </p:txBody>
      </p:sp>
      <p:sp>
        <p:nvSpPr>
          <p:cNvPr id="11" name="TextBox 10">
            <a:extLst>
              <a:ext uri="{FF2B5EF4-FFF2-40B4-BE49-F238E27FC236}">
                <a16:creationId xmlns:a16="http://schemas.microsoft.com/office/drawing/2014/main" id="{D9D280BF-9D39-4E32-A0FA-81C1AF181070}"/>
              </a:ext>
            </a:extLst>
          </p:cNvPr>
          <p:cNvSpPr txBox="1"/>
          <p:nvPr/>
        </p:nvSpPr>
        <p:spPr>
          <a:xfrm>
            <a:off x="7332768" y="1243055"/>
            <a:ext cx="4103077" cy="646331"/>
          </a:xfrm>
          <a:prstGeom prst="rect">
            <a:avLst/>
          </a:prstGeom>
          <a:noFill/>
        </p:spPr>
        <p:txBody>
          <a:bodyPr wrap="square" rtlCol="0">
            <a:spAutoFit/>
          </a:bodyPr>
          <a:lstStyle/>
          <a:p>
            <a:r>
              <a:rPr lang="en-US" dirty="0"/>
              <a:t>A unit for Recording </a:t>
            </a:r>
            <a:r>
              <a:rPr lang="en-US" i="1" u="sng" dirty="0"/>
              <a:t>past,</a:t>
            </a:r>
            <a:r>
              <a:rPr lang="en-US" dirty="0"/>
              <a:t> </a:t>
            </a:r>
            <a:r>
              <a:rPr lang="en-US" i="1" u="sng" dirty="0"/>
              <a:t>present</a:t>
            </a:r>
            <a:r>
              <a:rPr lang="en-US" dirty="0"/>
              <a:t> and </a:t>
            </a:r>
            <a:r>
              <a:rPr lang="en-US" i="1" u="sng" dirty="0"/>
              <a:t>future</a:t>
            </a:r>
            <a:r>
              <a:rPr lang="en-US" dirty="0"/>
              <a:t> events. </a:t>
            </a:r>
          </a:p>
        </p:txBody>
      </p:sp>
      <p:sp>
        <p:nvSpPr>
          <p:cNvPr id="12" name="TextBox 11">
            <a:extLst>
              <a:ext uri="{FF2B5EF4-FFF2-40B4-BE49-F238E27FC236}">
                <a16:creationId xmlns:a16="http://schemas.microsoft.com/office/drawing/2014/main" id="{2869DB2C-9B60-4DBF-B3C8-5120EA9EA599}"/>
              </a:ext>
            </a:extLst>
          </p:cNvPr>
          <p:cNvSpPr txBox="1"/>
          <p:nvPr/>
        </p:nvSpPr>
        <p:spPr>
          <a:xfrm>
            <a:off x="7326914" y="3213557"/>
            <a:ext cx="4249619" cy="1046440"/>
          </a:xfrm>
          <a:prstGeom prst="rect">
            <a:avLst/>
          </a:prstGeom>
          <a:noFill/>
        </p:spPr>
        <p:txBody>
          <a:bodyPr wrap="square" rtlCol="0">
            <a:spAutoFit/>
          </a:bodyPr>
          <a:lstStyle/>
          <a:p>
            <a:pPr algn="just"/>
            <a:r>
              <a:rPr lang="en-US" sz="1550" dirty="0"/>
              <a:t>This is the direct opposite of demand in the market. It is the volume and quantity of a given asset or service being made available by sellers in a market at a given </a:t>
            </a:r>
            <a:r>
              <a:rPr lang="en-US" sz="1550" dirty="0">
                <a:solidFill>
                  <a:schemeClr val="accent2"/>
                </a:solidFill>
              </a:rPr>
              <a:t>time</a:t>
            </a:r>
            <a:r>
              <a:rPr lang="en-US" sz="1550" dirty="0"/>
              <a:t>.</a:t>
            </a:r>
          </a:p>
        </p:txBody>
      </p:sp>
      <p:sp>
        <p:nvSpPr>
          <p:cNvPr id="13" name="TextBox 12">
            <a:extLst>
              <a:ext uri="{FF2B5EF4-FFF2-40B4-BE49-F238E27FC236}">
                <a16:creationId xmlns:a16="http://schemas.microsoft.com/office/drawing/2014/main" id="{818B3F73-5834-48F4-A4B2-B79DDB72CCA8}"/>
              </a:ext>
            </a:extLst>
          </p:cNvPr>
          <p:cNvSpPr txBox="1"/>
          <p:nvPr/>
        </p:nvSpPr>
        <p:spPr>
          <a:xfrm>
            <a:off x="461586" y="4770231"/>
            <a:ext cx="11191152" cy="923330"/>
          </a:xfrm>
          <a:prstGeom prst="rect">
            <a:avLst/>
          </a:prstGeom>
          <a:noFill/>
        </p:spPr>
        <p:txBody>
          <a:bodyPr wrap="square" rtlCol="0">
            <a:spAutoFit/>
          </a:bodyPr>
          <a:lstStyle/>
          <a:p>
            <a:pPr algn="just"/>
            <a:r>
              <a:rPr lang="en-US" dirty="0">
                <a:solidFill>
                  <a:schemeClr val="accent1"/>
                </a:solidFill>
              </a:rPr>
              <a:t>All of these primary elements of trade are interwoven to form the right story of every market, hence; to stay in profitable business, a diligent trader needs to understand these factors individually, understand how they relate with each other and ultimately learn how they influence </a:t>
            </a:r>
            <a:r>
              <a:rPr lang="en-US" i="1" u="sng" dirty="0">
                <a:solidFill>
                  <a:schemeClr val="accent1"/>
                </a:solidFill>
              </a:rPr>
              <a:t>market behavior</a:t>
            </a:r>
            <a:r>
              <a:rPr lang="en-US" dirty="0">
                <a:solidFill>
                  <a:schemeClr val="accent1"/>
                </a:solidFill>
              </a:rPr>
              <a:t>.</a:t>
            </a:r>
          </a:p>
        </p:txBody>
      </p:sp>
      <p:sp>
        <p:nvSpPr>
          <p:cNvPr id="14" name="TextBox 13">
            <a:extLst>
              <a:ext uri="{FF2B5EF4-FFF2-40B4-BE49-F238E27FC236}">
                <a16:creationId xmlns:a16="http://schemas.microsoft.com/office/drawing/2014/main" id="{513552D2-C228-4921-9E33-D49500C855E0}"/>
              </a:ext>
            </a:extLst>
          </p:cNvPr>
          <p:cNvSpPr txBox="1"/>
          <p:nvPr/>
        </p:nvSpPr>
        <p:spPr>
          <a:xfrm>
            <a:off x="266700" y="5859722"/>
            <a:ext cx="11658600" cy="330860"/>
          </a:xfrm>
          <a:prstGeom prst="rect">
            <a:avLst/>
          </a:prstGeom>
          <a:noFill/>
        </p:spPr>
        <p:txBody>
          <a:bodyPr wrap="square" rtlCol="0">
            <a:spAutoFit/>
          </a:bodyPr>
          <a:lstStyle/>
          <a:p>
            <a:pPr algn="ctr"/>
            <a:r>
              <a:rPr lang="en-US" sz="1550" i="1" dirty="0">
                <a:solidFill>
                  <a:schemeClr val="accent2"/>
                </a:solidFill>
              </a:rPr>
              <a:t>It is important to note that time is the one unifying factor… and to understand time, is to set oneself on the right foot for good profitable trades.</a:t>
            </a:r>
          </a:p>
        </p:txBody>
      </p:sp>
    </p:spTree>
    <p:extLst>
      <p:ext uri="{BB962C8B-B14F-4D97-AF65-F5344CB8AC3E}">
        <p14:creationId xmlns:p14="http://schemas.microsoft.com/office/powerpoint/2010/main" val="2482369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9868</TotalTime>
  <Words>1001</Words>
  <Application>Microsoft Office PowerPoint</Application>
  <PresentationFormat>Widescreen</PresentationFormat>
  <Paragraphs>108</Paragraphs>
  <Slides>7</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121</cp:revision>
  <dcterms:created xsi:type="dcterms:W3CDTF">2022-04-07T12:44:59Z</dcterms:created>
  <dcterms:modified xsi:type="dcterms:W3CDTF">2022-09-02T11:41:21Z</dcterms:modified>
</cp:coreProperties>
</file>