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58" r:id="rId4"/>
    <p:sldId id="256"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3" d="100"/>
          <a:sy n="83" d="100"/>
        </p:scale>
        <p:origin x="24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B0F01-AE38-4504-82DD-1BDFD1C0128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C347C3-C653-41E0-B1BF-7DA3832154E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9E865C-CE7A-4EE7-A7A0-A3BED5943E07}"/>
              </a:ext>
            </a:extLst>
          </p:cNvPr>
          <p:cNvSpPr>
            <a:spLocks noGrp="1"/>
          </p:cNvSpPr>
          <p:nvPr>
            <p:ph type="dt" sz="half" idx="10"/>
          </p:nvPr>
        </p:nvSpPr>
        <p:spPr>
          <a:xfrm>
            <a:off x="838200" y="6356350"/>
            <a:ext cx="2743200" cy="365125"/>
          </a:xfrm>
          <a:prstGeom prst="rect">
            <a:avLst/>
          </a:prstGeom>
        </p:spPr>
        <p:txBody>
          <a:bodyPr/>
          <a:lstStyle/>
          <a:p>
            <a:fld id="{98C05941-BD96-4372-B1A0-04A0D79EC54A}" type="datetimeFigureOut">
              <a:rPr lang="en-US" smtClean="0"/>
              <a:t>9/2/2022</a:t>
            </a:fld>
            <a:endParaRPr lang="en-US"/>
          </a:p>
        </p:txBody>
      </p:sp>
      <p:sp>
        <p:nvSpPr>
          <p:cNvPr id="5" name="Footer Placeholder 4">
            <a:extLst>
              <a:ext uri="{FF2B5EF4-FFF2-40B4-BE49-F238E27FC236}">
                <a16:creationId xmlns:a16="http://schemas.microsoft.com/office/drawing/2014/main" id="{DF3293A9-7CA2-4D8E-BC59-17BC5CFD3D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6235A6-EDDE-4C19-B83E-4A31AC40F034}"/>
              </a:ext>
            </a:extLst>
          </p:cNvPr>
          <p:cNvSpPr>
            <a:spLocks noGrp="1"/>
          </p:cNvSpPr>
          <p:nvPr>
            <p:ph type="sldNum" sz="quarter" idx="12"/>
          </p:nvPr>
        </p:nvSpPr>
        <p:spPr>
          <a:xfrm>
            <a:off x="8610600" y="6356350"/>
            <a:ext cx="2743200" cy="365125"/>
          </a:xfrm>
          <a:prstGeom prst="rect">
            <a:avLst/>
          </a:prstGeom>
        </p:spPr>
        <p:txBody>
          <a:bodyPr/>
          <a:lstStyle/>
          <a:p>
            <a:fld id="{40E88860-5583-4372-B154-DB771A62267E}" type="slidenum">
              <a:rPr lang="en-US" smtClean="0"/>
              <a:t>‹#›</a:t>
            </a:fld>
            <a:endParaRPr lang="en-US"/>
          </a:p>
        </p:txBody>
      </p:sp>
    </p:spTree>
    <p:extLst>
      <p:ext uri="{BB962C8B-B14F-4D97-AF65-F5344CB8AC3E}">
        <p14:creationId xmlns:p14="http://schemas.microsoft.com/office/powerpoint/2010/main" val="3871981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47704-9DA9-4DE7-9B51-67FD2C8CC6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FA6AA3-0853-4C38-93FE-5A58036C74B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F8C40-16C2-4EBC-9C28-1844F7812103}"/>
              </a:ext>
            </a:extLst>
          </p:cNvPr>
          <p:cNvSpPr>
            <a:spLocks noGrp="1"/>
          </p:cNvSpPr>
          <p:nvPr>
            <p:ph type="dt" sz="half" idx="10"/>
          </p:nvPr>
        </p:nvSpPr>
        <p:spPr>
          <a:xfrm>
            <a:off x="838200" y="6356350"/>
            <a:ext cx="2743200" cy="365125"/>
          </a:xfrm>
          <a:prstGeom prst="rect">
            <a:avLst/>
          </a:prstGeom>
        </p:spPr>
        <p:txBody>
          <a:bodyPr/>
          <a:lstStyle/>
          <a:p>
            <a:fld id="{98C05941-BD96-4372-B1A0-04A0D79EC54A}" type="datetimeFigureOut">
              <a:rPr lang="en-US" smtClean="0"/>
              <a:t>9/2/2022</a:t>
            </a:fld>
            <a:endParaRPr lang="en-US"/>
          </a:p>
        </p:txBody>
      </p:sp>
      <p:sp>
        <p:nvSpPr>
          <p:cNvPr id="5" name="Footer Placeholder 4">
            <a:extLst>
              <a:ext uri="{FF2B5EF4-FFF2-40B4-BE49-F238E27FC236}">
                <a16:creationId xmlns:a16="http://schemas.microsoft.com/office/drawing/2014/main" id="{2324DBE5-BF7D-4BBC-8DB4-A5807379F0F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987B420-0BB1-40F5-A8E7-D1F3E6344F88}"/>
              </a:ext>
            </a:extLst>
          </p:cNvPr>
          <p:cNvSpPr>
            <a:spLocks noGrp="1"/>
          </p:cNvSpPr>
          <p:nvPr>
            <p:ph type="sldNum" sz="quarter" idx="12"/>
          </p:nvPr>
        </p:nvSpPr>
        <p:spPr>
          <a:xfrm>
            <a:off x="8610600" y="6356350"/>
            <a:ext cx="2743200" cy="365125"/>
          </a:xfrm>
          <a:prstGeom prst="rect">
            <a:avLst/>
          </a:prstGeom>
        </p:spPr>
        <p:txBody>
          <a:bodyPr/>
          <a:lstStyle/>
          <a:p>
            <a:fld id="{40E88860-5583-4372-B154-DB771A62267E}" type="slidenum">
              <a:rPr lang="en-US" smtClean="0"/>
              <a:t>‹#›</a:t>
            </a:fld>
            <a:endParaRPr lang="en-US"/>
          </a:p>
        </p:txBody>
      </p:sp>
    </p:spTree>
    <p:extLst>
      <p:ext uri="{BB962C8B-B14F-4D97-AF65-F5344CB8AC3E}">
        <p14:creationId xmlns:p14="http://schemas.microsoft.com/office/powerpoint/2010/main" val="362675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D341E2-F8A5-4908-A124-146ED35C8B7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D70623-EEA7-4F44-8E0A-9827F779F57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871544-6809-47B1-8591-3364AD44F143}"/>
              </a:ext>
            </a:extLst>
          </p:cNvPr>
          <p:cNvSpPr>
            <a:spLocks noGrp="1"/>
          </p:cNvSpPr>
          <p:nvPr>
            <p:ph type="dt" sz="half" idx="10"/>
          </p:nvPr>
        </p:nvSpPr>
        <p:spPr>
          <a:xfrm>
            <a:off x="838200" y="6356350"/>
            <a:ext cx="2743200" cy="365125"/>
          </a:xfrm>
          <a:prstGeom prst="rect">
            <a:avLst/>
          </a:prstGeom>
        </p:spPr>
        <p:txBody>
          <a:bodyPr/>
          <a:lstStyle/>
          <a:p>
            <a:fld id="{98C05941-BD96-4372-B1A0-04A0D79EC54A}" type="datetimeFigureOut">
              <a:rPr lang="en-US" smtClean="0"/>
              <a:t>9/2/2022</a:t>
            </a:fld>
            <a:endParaRPr lang="en-US"/>
          </a:p>
        </p:txBody>
      </p:sp>
      <p:sp>
        <p:nvSpPr>
          <p:cNvPr id="5" name="Footer Placeholder 4">
            <a:extLst>
              <a:ext uri="{FF2B5EF4-FFF2-40B4-BE49-F238E27FC236}">
                <a16:creationId xmlns:a16="http://schemas.microsoft.com/office/drawing/2014/main" id="{748B6875-F10C-44B7-A73E-07ECB6D3F2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43EC6E5-7D00-42D5-BB52-273CD80965AC}"/>
              </a:ext>
            </a:extLst>
          </p:cNvPr>
          <p:cNvSpPr>
            <a:spLocks noGrp="1"/>
          </p:cNvSpPr>
          <p:nvPr>
            <p:ph type="sldNum" sz="quarter" idx="12"/>
          </p:nvPr>
        </p:nvSpPr>
        <p:spPr>
          <a:xfrm>
            <a:off x="8610600" y="6356350"/>
            <a:ext cx="2743200" cy="365125"/>
          </a:xfrm>
          <a:prstGeom prst="rect">
            <a:avLst/>
          </a:prstGeom>
        </p:spPr>
        <p:txBody>
          <a:bodyPr/>
          <a:lstStyle/>
          <a:p>
            <a:fld id="{40E88860-5583-4372-B154-DB771A62267E}" type="slidenum">
              <a:rPr lang="en-US" smtClean="0"/>
              <a:t>‹#›</a:t>
            </a:fld>
            <a:endParaRPr lang="en-US"/>
          </a:p>
        </p:txBody>
      </p:sp>
    </p:spTree>
    <p:extLst>
      <p:ext uri="{BB962C8B-B14F-4D97-AF65-F5344CB8AC3E}">
        <p14:creationId xmlns:p14="http://schemas.microsoft.com/office/powerpoint/2010/main" val="1066233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40BD9-E0C9-468A-A450-3C0747D4232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D175CBF-DA4F-40AA-B586-559DEE49EB5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0F28A9-DE87-4E99-9736-376687E58DC8}"/>
              </a:ext>
            </a:extLst>
          </p:cNvPr>
          <p:cNvSpPr>
            <a:spLocks noGrp="1"/>
          </p:cNvSpPr>
          <p:nvPr>
            <p:ph type="dt" sz="half" idx="10"/>
          </p:nvPr>
        </p:nvSpPr>
        <p:spPr>
          <a:xfrm>
            <a:off x="838200" y="6356350"/>
            <a:ext cx="2743200" cy="365125"/>
          </a:xfrm>
          <a:prstGeom prst="rect">
            <a:avLst/>
          </a:prstGeom>
        </p:spPr>
        <p:txBody>
          <a:bodyPr/>
          <a:lstStyle/>
          <a:p>
            <a:fld id="{98C05941-BD96-4372-B1A0-04A0D79EC54A}" type="datetimeFigureOut">
              <a:rPr lang="en-US" smtClean="0"/>
              <a:t>9/2/2022</a:t>
            </a:fld>
            <a:endParaRPr lang="en-US"/>
          </a:p>
        </p:txBody>
      </p:sp>
      <p:sp>
        <p:nvSpPr>
          <p:cNvPr id="5" name="Footer Placeholder 4">
            <a:extLst>
              <a:ext uri="{FF2B5EF4-FFF2-40B4-BE49-F238E27FC236}">
                <a16:creationId xmlns:a16="http://schemas.microsoft.com/office/drawing/2014/main" id="{D7EEE158-CDF5-40AF-BFAD-51CD5CA933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01DE7F8-7FE1-4277-A125-173E1E002DB1}"/>
              </a:ext>
            </a:extLst>
          </p:cNvPr>
          <p:cNvSpPr>
            <a:spLocks noGrp="1"/>
          </p:cNvSpPr>
          <p:nvPr>
            <p:ph type="sldNum" sz="quarter" idx="12"/>
          </p:nvPr>
        </p:nvSpPr>
        <p:spPr>
          <a:xfrm>
            <a:off x="8610600" y="6356350"/>
            <a:ext cx="2743200" cy="365125"/>
          </a:xfrm>
          <a:prstGeom prst="rect">
            <a:avLst/>
          </a:prstGeom>
        </p:spPr>
        <p:txBody>
          <a:bodyPr/>
          <a:lstStyle/>
          <a:p>
            <a:fld id="{40E88860-5583-4372-B154-DB771A62267E}" type="slidenum">
              <a:rPr lang="en-US" smtClean="0"/>
              <a:t>‹#›</a:t>
            </a:fld>
            <a:endParaRPr lang="en-US"/>
          </a:p>
        </p:txBody>
      </p:sp>
    </p:spTree>
    <p:extLst>
      <p:ext uri="{BB962C8B-B14F-4D97-AF65-F5344CB8AC3E}">
        <p14:creationId xmlns:p14="http://schemas.microsoft.com/office/powerpoint/2010/main" val="297229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602ED-BC1B-4BFE-8F84-B2CECDDDE42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DCAE26-8A79-4083-8072-E73CF626988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721B4E-2C3D-4B11-BC40-A8D6A249FA6F}"/>
              </a:ext>
            </a:extLst>
          </p:cNvPr>
          <p:cNvSpPr>
            <a:spLocks noGrp="1"/>
          </p:cNvSpPr>
          <p:nvPr>
            <p:ph type="dt" sz="half" idx="10"/>
          </p:nvPr>
        </p:nvSpPr>
        <p:spPr>
          <a:xfrm>
            <a:off x="838200" y="6356350"/>
            <a:ext cx="2743200" cy="365125"/>
          </a:xfrm>
          <a:prstGeom prst="rect">
            <a:avLst/>
          </a:prstGeom>
        </p:spPr>
        <p:txBody>
          <a:bodyPr/>
          <a:lstStyle/>
          <a:p>
            <a:fld id="{98C05941-BD96-4372-B1A0-04A0D79EC54A}" type="datetimeFigureOut">
              <a:rPr lang="en-US" smtClean="0"/>
              <a:t>9/2/2022</a:t>
            </a:fld>
            <a:endParaRPr lang="en-US"/>
          </a:p>
        </p:txBody>
      </p:sp>
      <p:sp>
        <p:nvSpPr>
          <p:cNvPr id="5" name="Footer Placeholder 4">
            <a:extLst>
              <a:ext uri="{FF2B5EF4-FFF2-40B4-BE49-F238E27FC236}">
                <a16:creationId xmlns:a16="http://schemas.microsoft.com/office/drawing/2014/main" id="{4613DFAB-B8C5-477C-8FBD-040F74782F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ABD709A-D4E9-4909-A5A9-9062349AF726}"/>
              </a:ext>
            </a:extLst>
          </p:cNvPr>
          <p:cNvSpPr>
            <a:spLocks noGrp="1"/>
          </p:cNvSpPr>
          <p:nvPr>
            <p:ph type="sldNum" sz="quarter" idx="12"/>
          </p:nvPr>
        </p:nvSpPr>
        <p:spPr>
          <a:xfrm>
            <a:off x="8610600" y="6356350"/>
            <a:ext cx="2743200" cy="365125"/>
          </a:xfrm>
          <a:prstGeom prst="rect">
            <a:avLst/>
          </a:prstGeom>
        </p:spPr>
        <p:txBody>
          <a:bodyPr/>
          <a:lstStyle/>
          <a:p>
            <a:fld id="{40E88860-5583-4372-B154-DB771A62267E}" type="slidenum">
              <a:rPr lang="en-US" smtClean="0"/>
              <a:t>‹#›</a:t>
            </a:fld>
            <a:endParaRPr lang="en-US"/>
          </a:p>
        </p:txBody>
      </p:sp>
    </p:spTree>
    <p:extLst>
      <p:ext uri="{BB962C8B-B14F-4D97-AF65-F5344CB8AC3E}">
        <p14:creationId xmlns:p14="http://schemas.microsoft.com/office/powerpoint/2010/main" val="1212430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471B6-762D-4CCF-BA7E-FE4FCD6DC0E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479C5B7-16BA-43B2-9B24-4B2337BA522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27917A-0253-4EDA-9C19-4F95CE9F4F1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6048C0-3FE1-4590-8A5E-1A5762642E7B}"/>
              </a:ext>
            </a:extLst>
          </p:cNvPr>
          <p:cNvSpPr>
            <a:spLocks noGrp="1"/>
          </p:cNvSpPr>
          <p:nvPr>
            <p:ph type="dt" sz="half" idx="10"/>
          </p:nvPr>
        </p:nvSpPr>
        <p:spPr>
          <a:xfrm>
            <a:off x="838200" y="6356350"/>
            <a:ext cx="2743200" cy="365125"/>
          </a:xfrm>
          <a:prstGeom prst="rect">
            <a:avLst/>
          </a:prstGeom>
        </p:spPr>
        <p:txBody>
          <a:bodyPr/>
          <a:lstStyle/>
          <a:p>
            <a:fld id="{98C05941-BD96-4372-B1A0-04A0D79EC54A}" type="datetimeFigureOut">
              <a:rPr lang="en-US" smtClean="0"/>
              <a:t>9/2/2022</a:t>
            </a:fld>
            <a:endParaRPr lang="en-US"/>
          </a:p>
        </p:txBody>
      </p:sp>
      <p:sp>
        <p:nvSpPr>
          <p:cNvPr id="6" name="Footer Placeholder 5">
            <a:extLst>
              <a:ext uri="{FF2B5EF4-FFF2-40B4-BE49-F238E27FC236}">
                <a16:creationId xmlns:a16="http://schemas.microsoft.com/office/drawing/2014/main" id="{9E50EE22-958A-4A86-B1DC-D200C6005B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0B2DE16-361E-4DF4-BA7D-8F027ED24FB6}"/>
              </a:ext>
            </a:extLst>
          </p:cNvPr>
          <p:cNvSpPr>
            <a:spLocks noGrp="1"/>
          </p:cNvSpPr>
          <p:nvPr>
            <p:ph type="sldNum" sz="quarter" idx="12"/>
          </p:nvPr>
        </p:nvSpPr>
        <p:spPr>
          <a:xfrm>
            <a:off x="8610600" y="6356350"/>
            <a:ext cx="2743200" cy="365125"/>
          </a:xfrm>
          <a:prstGeom prst="rect">
            <a:avLst/>
          </a:prstGeom>
        </p:spPr>
        <p:txBody>
          <a:bodyPr/>
          <a:lstStyle/>
          <a:p>
            <a:fld id="{40E88860-5583-4372-B154-DB771A62267E}" type="slidenum">
              <a:rPr lang="en-US" smtClean="0"/>
              <a:t>‹#›</a:t>
            </a:fld>
            <a:endParaRPr lang="en-US"/>
          </a:p>
        </p:txBody>
      </p:sp>
    </p:spTree>
    <p:extLst>
      <p:ext uri="{BB962C8B-B14F-4D97-AF65-F5344CB8AC3E}">
        <p14:creationId xmlns:p14="http://schemas.microsoft.com/office/powerpoint/2010/main" val="1087586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A739C-0596-4B92-9543-0626F2C0FE3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9C58DFA-64FF-4B0B-A8D0-73BEABC5748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F08FDD-8D41-4A2A-B77C-7DEC611F8B9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DABEC1-C607-4F23-A947-D76D5082BFC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44A9CC-AF7D-44E3-9657-646748C3C78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A0931A-2E87-4BEB-A190-07F112BA8584}"/>
              </a:ext>
            </a:extLst>
          </p:cNvPr>
          <p:cNvSpPr>
            <a:spLocks noGrp="1"/>
          </p:cNvSpPr>
          <p:nvPr>
            <p:ph type="dt" sz="half" idx="10"/>
          </p:nvPr>
        </p:nvSpPr>
        <p:spPr>
          <a:xfrm>
            <a:off x="838200" y="6356350"/>
            <a:ext cx="2743200" cy="365125"/>
          </a:xfrm>
          <a:prstGeom prst="rect">
            <a:avLst/>
          </a:prstGeom>
        </p:spPr>
        <p:txBody>
          <a:bodyPr/>
          <a:lstStyle/>
          <a:p>
            <a:fld id="{98C05941-BD96-4372-B1A0-04A0D79EC54A}" type="datetimeFigureOut">
              <a:rPr lang="en-US" smtClean="0"/>
              <a:t>9/2/2022</a:t>
            </a:fld>
            <a:endParaRPr lang="en-US"/>
          </a:p>
        </p:txBody>
      </p:sp>
      <p:sp>
        <p:nvSpPr>
          <p:cNvPr id="8" name="Footer Placeholder 7">
            <a:extLst>
              <a:ext uri="{FF2B5EF4-FFF2-40B4-BE49-F238E27FC236}">
                <a16:creationId xmlns:a16="http://schemas.microsoft.com/office/drawing/2014/main" id="{8D36470C-D1F7-44C8-B13B-C1EA83C482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062D883-ECB5-4CDF-AEEF-EBE9853B488B}"/>
              </a:ext>
            </a:extLst>
          </p:cNvPr>
          <p:cNvSpPr>
            <a:spLocks noGrp="1"/>
          </p:cNvSpPr>
          <p:nvPr>
            <p:ph type="sldNum" sz="quarter" idx="12"/>
          </p:nvPr>
        </p:nvSpPr>
        <p:spPr>
          <a:xfrm>
            <a:off x="8610600" y="6356350"/>
            <a:ext cx="2743200" cy="365125"/>
          </a:xfrm>
          <a:prstGeom prst="rect">
            <a:avLst/>
          </a:prstGeom>
        </p:spPr>
        <p:txBody>
          <a:bodyPr/>
          <a:lstStyle/>
          <a:p>
            <a:fld id="{40E88860-5583-4372-B154-DB771A62267E}" type="slidenum">
              <a:rPr lang="en-US" smtClean="0"/>
              <a:t>‹#›</a:t>
            </a:fld>
            <a:endParaRPr lang="en-US"/>
          </a:p>
        </p:txBody>
      </p:sp>
    </p:spTree>
    <p:extLst>
      <p:ext uri="{BB962C8B-B14F-4D97-AF65-F5344CB8AC3E}">
        <p14:creationId xmlns:p14="http://schemas.microsoft.com/office/powerpoint/2010/main" val="3697713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18DB9-50A3-4A95-A00D-7E3B9150ED4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78B7CF0-D5B2-4E79-8834-0BC4400A3B40}"/>
              </a:ext>
            </a:extLst>
          </p:cNvPr>
          <p:cNvSpPr>
            <a:spLocks noGrp="1"/>
          </p:cNvSpPr>
          <p:nvPr>
            <p:ph type="dt" sz="half" idx="10"/>
          </p:nvPr>
        </p:nvSpPr>
        <p:spPr>
          <a:xfrm>
            <a:off x="838200" y="6356350"/>
            <a:ext cx="2743200" cy="365125"/>
          </a:xfrm>
          <a:prstGeom prst="rect">
            <a:avLst/>
          </a:prstGeom>
        </p:spPr>
        <p:txBody>
          <a:bodyPr/>
          <a:lstStyle/>
          <a:p>
            <a:fld id="{98C05941-BD96-4372-B1A0-04A0D79EC54A}" type="datetimeFigureOut">
              <a:rPr lang="en-US" smtClean="0"/>
              <a:t>9/2/2022</a:t>
            </a:fld>
            <a:endParaRPr lang="en-US"/>
          </a:p>
        </p:txBody>
      </p:sp>
      <p:sp>
        <p:nvSpPr>
          <p:cNvPr id="4" name="Footer Placeholder 3">
            <a:extLst>
              <a:ext uri="{FF2B5EF4-FFF2-40B4-BE49-F238E27FC236}">
                <a16:creationId xmlns:a16="http://schemas.microsoft.com/office/drawing/2014/main" id="{49935BEE-02E5-40FF-80AD-8A8414666D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BB8D834-7E8D-429C-A0B6-4D84C4CFBA25}"/>
              </a:ext>
            </a:extLst>
          </p:cNvPr>
          <p:cNvSpPr>
            <a:spLocks noGrp="1"/>
          </p:cNvSpPr>
          <p:nvPr>
            <p:ph type="sldNum" sz="quarter" idx="12"/>
          </p:nvPr>
        </p:nvSpPr>
        <p:spPr>
          <a:xfrm>
            <a:off x="8610600" y="6356350"/>
            <a:ext cx="2743200" cy="365125"/>
          </a:xfrm>
          <a:prstGeom prst="rect">
            <a:avLst/>
          </a:prstGeom>
        </p:spPr>
        <p:txBody>
          <a:bodyPr/>
          <a:lstStyle/>
          <a:p>
            <a:fld id="{40E88860-5583-4372-B154-DB771A62267E}" type="slidenum">
              <a:rPr lang="en-US" smtClean="0"/>
              <a:t>‹#›</a:t>
            </a:fld>
            <a:endParaRPr lang="en-US"/>
          </a:p>
        </p:txBody>
      </p:sp>
    </p:spTree>
    <p:extLst>
      <p:ext uri="{BB962C8B-B14F-4D97-AF65-F5344CB8AC3E}">
        <p14:creationId xmlns:p14="http://schemas.microsoft.com/office/powerpoint/2010/main" val="1676143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DCBE4F-9A0D-403F-B09A-F64BBE107698}"/>
              </a:ext>
            </a:extLst>
          </p:cNvPr>
          <p:cNvSpPr>
            <a:spLocks noGrp="1"/>
          </p:cNvSpPr>
          <p:nvPr>
            <p:ph type="dt" sz="half" idx="10"/>
          </p:nvPr>
        </p:nvSpPr>
        <p:spPr>
          <a:xfrm>
            <a:off x="838200" y="6356350"/>
            <a:ext cx="2743200" cy="365125"/>
          </a:xfrm>
          <a:prstGeom prst="rect">
            <a:avLst/>
          </a:prstGeom>
        </p:spPr>
        <p:txBody>
          <a:bodyPr/>
          <a:lstStyle/>
          <a:p>
            <a:fld id="{98C05941-BD96-4372-B1A0-04A0D79EC54A}" type="datetimeFigureOut">
              <a:rPr lang="en-US" smtClean="0"/>
              <a:t>9/2/2022</a:t>
            </a:fld>
            <a:endParaRPr lang="en-US"/>
          </a:p>
        </p:txBody>
      </p:sp>
      <p:sp>
        <p:nvSpPr>
          <p:cNvPr id="3" name="Footer Placeholder 2">
            <a:extLst>
              <a:ext uri="{FF2B5EF4-FFF2-40B4-BE49-F238E27FC236}">
                <a16:creationId xmlns:a16="http://schemas.microsoft.com/office/drawing/2014/main" id="{4F42E54C-B5EB-4F3E-9563-889684D485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F99058C-1A53-4E0C-B4FA-44630B99829D}"/>
              </a:ext>
            </a:extLst>
          </p:cNvPr>
          <p:cNvSpPr>
            <a:spLocks noGrp="1"/>
          </p:cNvSpPr>
          <p:nvPr>
            <p:ph type="sldNum" sz="quarter" idx="12"/>
          </p:nvPr>
        </p:nvSpPr>
        <p:spPr>
          <a:xfrm>
            <a:off x="8610600" y="6356350"/>
            <a:ext cx="2743200" cy="365125"/>
          </a:xfrm>
          <a:prstGeom prst="rect">
            <a:avLst/>
          </a:prstGeom>
        </p:spPr>
        <p:txBody>
          <a:bodyPr/>
          <a:lstStyle/>
          <a:p>
            <a:fld id="{40E88860-5583-4372-B154-DB771A62267E}" type="slidenum">
              <a:rPr lang="en-US" smtClean="0"/>
              <a:t>‹#›</a:t>
            </a:fld>
            <a:endParaRPr lang="en-US"/>
          </a:p>
        </p:txBody>
      </p:sp>
    </p:spTree>
    <p:extLst>
      <p:ext uri="{BB962C8B-B14F-4D97-AF65-F5344CB8AC3E}">
        <p14:creationId xmlns:p14="http://schemas.microsoft.com/office/powerpoint/2010/main" val="1316408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D50DD-8126-4F24-8A26-CB4DBB9D5E3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18722A-4189-455B-975E-316F20CE41A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BD05DF-3B19-48D5-ADBE-95FF87011CC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366187-9A27-4A6A-8995-AB7A2DA72D79}"/>
              </a:ext>
            </a:extLst>
          </p:cNvPr>
          <p:cNvSpPr>
            <a:spLocks noGrp="1"/>
          </p:cNvSpPr>
          <p:nvPr>
            <p:ph type="dt" sz="half" idx="10"/>
          </p:nvPr>
        </p:nvSpPr>
        <p:spPr>
          <a:xfrm>
            <a:off x="838200" y="6356350"/>
            <a:ext cx="2743200" cy="365125"/>
          </a:xfrm>
          <a:prstGeom prst="rect">
            <a:avLst/>
          </a:prstGeom>
        </p:spPr>
        <p:txBody>
          <a:bodyPr/>
          <a:lstStyle/>
          <a:p>
            <a:fld id="{98C05941-BD96-4372-B1A0-04A0D79EC54A}" type="datetimeFigureOut">
              <a:rPr lang="en-US" smtClean="0"/>
              <a:t>9/2/2022</a:t>
            </a:fld>
            <a:endParaRPr lang="en-US"/>
          </a:p>
        </p:txBody>
      </p:sp>
      <p:sp>
        <p:nvSpPr>
          <p:cNvPr id="6" name="Footer Placeholder 5">
            <a:extLst>
              <a:ext uri="{FF2B5EF4-FFF2-40B4-BE49-F238E27FC236}">
                <a16:creationId xmlns:a16="http://schemas.microsoft.com/office/drawing/2014/main" id="{9E0F010C-9526-43BF-BDF6-C1990B1AB14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AF4968-7B49-4762-AEAD-C48827BD94FF}"/>
              </a:ext>
            </a:extLst>
          </p:cNvPr>
          <p:cNvSpPr>
            <a:spLocks noGrp="1"/>
          </p:cNvSpPr>
          <p:nvPr>
            <p:ph type="sldNum" sz="quarter" idx="12"/>
          </p:nvPr>
        </p:nvSpPr>
        <p:spPr>
          <a:xfrm>
            <a:off x="8610600" y="6356350"/>
            <a:ext cx="2743200" cy="365125"/>
          </a:xfrm>
          <a:prstGeom prst="rect">
            <a:avLst/>
          </a:prstGeom>
        </p:spPr>
        <p:txBody>
          <a:bodyPr/>
          <a:lstStyle/>
          <a:p>
            <a:fld id="{40E88860-5583-4372-B154-DB771A62267E}" type="slidenum">
              <a:rPr lang="en-US" smtClean="0"/>
              <a:t>‹#›</a:t>
            </a:fld>
            <a:endParaRPr lang="en-US"/>
          </a:p>
        </p:txBody>
      </p:sp>
    </p:spTree>
    <p:extLst>
      <p:ext uri="{BB962C8B-B14F-4D97-AF65-F5344CB8AC3E}">
        <p14:creationId xmlns:p14="http://schemas.microsoft.com/office/powerpoint/2010/main" val="1974670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17F41-3F78-41DA-9405-651BB649B4A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931FA8-B08A-49A8-8B2F-7E128793402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7BE2C0-3296-40FF-9076-9886333A8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D4A86D-12A3-449E-A739-14DAA98C7FA2}"/>
              </a:ext>
            </a:extLst>
          </p:cNvPr>
          <p:cNvSpPr>
            <a:spLocks noGrp="1"/>
          </p:cNvSpPr>
          <p:nvPr>
            <p:ph type="dt" sz="half" idx="10"/>
          </p:nvPr>
        </p:nvSpPr>
        <p:spPr>
          <a:xfrm>
            <a:off x="838200" y="6356350"/>
            <a:ext cx="2743200" cy="365125"/>
          </a:xfrm>
          <a:prstGeom prst="rect">
            <a:avLst/>
          </a:prstGeom>
        </p:spPr>
        <p:txBody>
          <a:bodyPr/>
          <a:lstStyle/>
          <a:p>
            <a:fld id="{98C05941-BD96-4372-B1A0-04A0D79EC54A}" type="datetimeFigureOut">
              <a:rPr lang="en-US" smtClean="0"/>
              <a:t>9/2/2022</a:t>
            </a:fld>
            <a:endParaRPr lang="en-US"/>
          </a:p>
        </p:txBody>
      </p:sp>
      <p:sp>
        <p:nvSpPr>
          <p:cNvPr id="6" name="Footer Placeholder 5">
            <a:extLst>
              <a:ext uri="{FF2B5EF4-FFF2-40B4-BE49-F238E27FC236}">
                <a16:creationId xmlns:a16="http://schemas.microsoft.com/office/drawing/2014/main" id="{65C1B1CD-BAED-48D9-B172-A7091FD0E4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44E00FE-CD88-475E-AED9-C8DEB392BC23}"/>
              </a:ext>
            </a:extLst>
          </p:cNvPr>
          <p:cNvSpPr>
            <a:spLocks noGrp="1"/>
          </p:cNvSpPr>
          <p:nvPr>
            <p:ph type="sldNum" sz="quarter" idx="12"/>
          </p:nvPr>
        </p:nvSpPr>
        <p:spPr>
          <a:xfrm>
            <a:off x="8610600" y="6356350"/>
            <a:ext cx="2743200" cy="365125"/>
          </a:xfrm>
          <a:prstGeom prst="rect">
            <a:avLst/>
          </a:prstGeom>
        </p:spPr>
        <p:txBody>
          <a:bodyPr/>
          <a:lstStyle/>
          <a:p>
            <a:fld id="{40E88860-5583-4372-B154-DB771A62267E}" type="slidenum">
              <a:rPr lang="en-US" smtClean="0"/>
              <a:t>‹#›</a:t>
            </a:fld>
            <a:endParaRPr lang="en-US"/>
          </a:p>
        </p:txBody>
      </p:sp>
    </p:spTree>
    <p:extLst>
      <p:ext uri="{BB962C8B-B14F-4D97-AF65-F5344CB8AC3E}">
        <p14:creationId xmlns:p14="http://schemas.microsoft.com/office/powerpoint/2010/main" val="2864602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EFB056-4CAF-43A2-A0A2-F2A0DEBBFF15}"/>
              </a:ext>
            </a:extLst>
          </p:cNvPr>
          <p:cNvSpPr/>
          <p:nvPr userDrawn="1"/>
        </p:nvSpPr>
        <p:spPr>
          <a:xfrm>
            <a:off x="0" y="0"/>
            <a:ext cx="12192000" cy="6858000"/>
          </a:xfrm>
          <a:prstGeom prst="rect">
            <a:avLst/>
          </a:prstGeom>
          <a:noFill/>
          <a:ln w="76200" cmpd="thickThi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243BCC7-509F-4973-A987-D552E05587F3}"/>
              </a:ext>
            </a:extLst>
          </p:cNvPr>
          <p:cNvSpPr/>
          <p:nvPr userDrawn="1"/>
        </p:nvSpPr>
        <p:spPr>
          <a:xfrm>
            <a:off x="0" y="6648994"/>
            <a:ext cx="12192000" cy="418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789C949-F4A7-4E4D-A783-B048DA63F292}"/>
              </a:ext>
            </a:extLst>
          </p:cNvPr>
          <p:cNvSpPr txBox="1"/>
          <p:nvPr userDrawn="1"/>
        </p:nvSpPr>
        <p:spPr>
          <a:xfrm rot="19144482">
            <a:off x="26126" y="570390"/>
            <a:ext cx="2965269" cy="1569660"/>
          </a:xfrm>
          <a:prstGeom prst="rect">
            <a:avLst/>
          </a:prstGeom>
          <a:noFill/>
        </p:spPr>
        <p:txBody>
          <a:bodyPr wrap="square" rtlCol="0">
            <a:spAutoFit/>
          </a:bodyPr>
          <a:lstStyle/>
          <a:p>
            <a:r>
              <a:rPr lang="en-US" sz="9600" dirty="0">
                <a:solidFill>
                  <a:schemeClr val="bg1">
                    <a:lumMod val="85000"/>
                  </a:schemeClr>
                </a:solidFill>
              </a:rPr>
              <a:t>Stake</a:t>
            </a:r>
          </a:p>
        </p:txBody>
      </p:sp>
      <p:sp>
        <p:nvSpPr>
          <p:cNvPr id="4" name="TextBox 3">
            <a:extLst>
              <a:ext uri="{FF2B5EF4-FFF2-40B4-BE49-F238E27FC236}">
                <a16:creationId xmlns:a16="http://schemas.microsoft.com/office/drawing/2014/main" id="{8BCB034C-5294-4081-BC76-03B9EFC19880}"/>
              </a:ext>
            </a:extLst>
          </p:cNvPr>
          <p:cNvSpPr txBox="1"/>
          <p:nvPr userDrawn="1"/>
        </p:nvSpPr>
        <p:spPr>
          <a:xfrm>
            <a:off x="10602685" y="6697673"/>
            <a:ext cx="1833154" cy="369332"/>
          </a:xfrm>
          <a:prstGeom prst="rect">
            <a:avLst/>
          </a:prstGeom>
          <a:noFill/>
        </p:spPr>
        <p:txBody>
          <a:bodyPr wrap="square" rtlCol="0">
            <a:spAutoFit/>
          </a:bodyPr>
          <a:lstStyle/>
          <a:p>
            <a:r>
              <a:rPr lang="en-US" dirty="0">
                <a:solidFill>
                  <a:schemeClr val="bg1"/>
                </a:solidFill>
              </a:rPr>
              <a:t>Project Stake</a:t>
            </a:r>
          </a:p>
        </p:txBody>
      </p:sp>
    </p:spTree>
    <p:extLst>
      <p:ext uri="{BB962C8B-B14F-4D97-AF65-F5344CB8AC3E}">
        <p14:creationId xmlns:p14="http://schemas.microsoft.com/office/powerpoint/2010/main" val="1225810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fif"/><Relationship Id="rId5" Type="http://schemas.openxmlformats.org/officeDocument/2006/relationships/image" Target="../media/image4.png"/><Relationship Id="rId10" Type="http://schemas.openxmlformats.org/officeDocument/2006/relationships/image" Target="../media/image9.jfif"/><Relationship Id="rId4" Type="http://schemas.openxmlformats.org/officeDocument/2006/relationships/image" Target="../media/image3.jfif"/><Relationship Id="rId9" Type="http://schemas.openxmlformats.org/officeDocument/2006/relationships/image" Target="../media/image8.jfif"/></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9.jfif"/><Relationship Id="rId13" Type="http://schemas.openxmlformats.org/officeDocument/2006/relationships/image" Target="../media/image24.png"/><Relationship Id="rId3" Type="http://schemas.openxmlformats.org/officeDocument/2006/relationships/image" Target="../media/image14.jfif"/><Relationship Id="rId7" Type="http://schemas.openxmlformats.org/officeDocument/2006/relationships/image" Target="../media/image18.jpg"/><Relationship Id="rId12" Type="http://schemas.openxmlformats.org/officeDocument/2006/relationships/image" Target="../media/image23.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fif"/><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jfif"/><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676C73-9A90-494D-9314-EA3707A8A34B}"/>
              </a:ext>
            </a:extLst>
          </p:cNvPr>
          <p:cNvSpPr txBox="1"/>
          <p:nvPr/>
        </p:nvSpPr>
        <p:spPr>
          <a:xfrm>
            <a:off x="499650" y="722671"/>
            <a:ext cx="1229373" cy="400110"/>
          </a:xfrm>
          <a:prstGeom prst="rect">
            <a:avLst/>
          </a:prstGeom>
          <a:noFill/>
        </p:spPr>
        <p:txBody>
          <a:bodyPr wrap="square" rtlCol="0">
            <a:spAutoFit/>
          </a:bodyPr>
          <a:lstStyle/>
          <a:p>
            <a:r>
              <a:rPr lang="en-US" sz="2000" b="1" dirty="0">
                <a:solidFill>
                  <a:schemeClr val="accent1"/>
                </a:solidFill>
              </a:rPr>
              <a:t>BROKERS</a:t>
            </a:r>
            <a:endParaRPr lang="en-US" b="1" dirty="0">
              <a:solidFill>
                <a:schemeClr val="accent1"/>
              </a:solidFill>
            </a:endParaRPr>
          </a:p>
        </p:txBody>
      </p:sp>
      <p:sp>
        <p:nvSpPr>
          <p:cNvPr id="5" name="TextBox 4">
            <a:extLst>
              <a:ext uri="{FF2B5EF4-FFF2-40B4-BE49-F238E27FC236}">
                <a16:creationId xmlns:a16="http://schemas.microsoft.com/office/drawing/2014/main" id="{454C2B57-5D7C-4786-A172-7F8E66D61D8C}"/>
              </a:ext>
            </a:extLst>
          </p:cNvPr>
          <p:cNvSpPr txBox="1"/>
          <p:nvPr/>
        </p:nvSpPr>
        <p:spPr>
          <a:xfrm>
            <a:off x="499649" y="1417982"/>
            <a:ext cx="6222851" cy="2708434"/>
          </a:xfrm>
          <a:prstGeom prst="rect">
            <a:avLst/>
          </a:prstGeom>
          <a:noFill/>
        </p:spPr>
        <p:txBody>
          <a:bodyPr wrap="square" rtlCol="0">
            <a:spAutoFit/>
          </a:bodyPr>
          <a:lstStyle/>
          <a:p>
            <a:pPr algn="just"/>
            <a:r>
              <a:rPr lang="en-US" sz="1700" dirty="0"/>
              <a:t>Just like we stated earlier in the previous session, Brokers are notable players in the financial market.</a:t>
            </a:r>
          </a:p>
          <a:p>
            <a:pPr algn="just"/>
            <a:endParaRPr lang="en-US" sz="1700" dirty="0"/>
          </a:p>
          <a:p>
            <a:pPr algn="just"/>
            <a:r>
              <a:rPr lang="en-US" sz="1700" dirty="0"/>
              <a:t>Their primary goal is to execute their clients orders, providing access to financial markets.</a:t>
            </a:r>
          </a:p>
          <a:p>
            <a:pPr algn="just"/>
            <a:endParaRPr lang="en-US" sz="1700" dirty="0"/>
          </a:p>
          <a:p>
            <a:pPr algn="just"/>
            <a:r>
              <a:rPr lang="en-US" sz="1700" dirty="0"/>
              <a:t>For executing their clients' trades, the broker usually gets a </a:t>
            </a:r>
            <a:r>
              <a:rPr lang="en-US" sz="1700" i="1" dirty="0">
                <a:solidFill>
                  <a:schemeClr val="accent1"/>
                </a:solidFill>
              </a:rPr>
              <a:t>commission and (or) spread based on their service models</a:t>
            </a:r>
            <a:r>
              <a:rPr lang="en-US" sz="1700" dirty="0"/>
              <a:t>. In the world, there are hundreds of brokers with very different approaches to managing  their clients.</a:t>
            </a:r>
          </a:p>
        </p:txBody>
      </p:sp>
      <p:pic>
        <p:nvPicPr>
          <p:cNvPr id="7" name="Picture 6">
            <a:extLst>
              <a:ext uri="{FF2B5EF4-FFF2-40B4-BE49-F238E27FC236}">
                <a16:creationId xmlns:a16="http://schemas.microsoft.com/office/drawing/2014/main" id="{E6724D33-DE03-4AA4-9A22-F5BA52C56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7966" y="1034141"/>
            <a:ext cx="1604581" cy="1604581"/>
          </a:xfrm>
          <a:prstGeom prst="rect">
            <a:avLst/>
          </a:prstGeom>
        </p:spPr>
      </p:pic>
      <p:pic>
        <p:nvPicPr>
          <p:cNvPr id="9" name="Picture 8">
            <a:extLst>
              <a:ext uri="{FF2B5EF4-FFF2-40B4-BE49-F238E27FC236}">
                <a16:creationId xmlns:a16="http://schemas.microsoft.com/office/drawing/2014/main" id="{EB91E22A-3A4A-4B78-8DDC-541B05935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60" y="3083683"/>
            <a:ext cx="2105967" cy="1184607"/>
          </a:xfrm>
          <a:prstGeom prst="rect">
            <a:avLst/>
          </a:prstGeom>
        </p:spPr>
      </p:pic>
      <p:pic>
        <p:nvPicPr>
          <p:cNvPr id="11" name="Picture 10">
            <a:extLst>
              <a:ext uri="{FF2B5EF4-FFF2-40B4-BE49-F238E27FC236}">
                <a16:creationId xmlns:a16="http://schemas.microsoft.com/office/drawing/2014/main" id="{7C9BC49B-D25C-47C0-954E-756913CFCF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166" y="4546333"/>
            <a:ext cx="1240660" cy="1240660"/>
          </a:xfrm>
          <a:prstGeom prst="rect">
            <a:avLst/>
          </a:prstGeom>
        </p:spPr>
      </p:pic>
      <p:pic>
        <p:nvPicPr>
          <p:cNvPr id="13" name="Picture 12">
            <a:extLst>
              <a:ext uri="{FF2B5EF4-FFF2-40B4-BE49-F238E27FC236}">
                <a16:creationId xmlns:a16="http://schemas.microsoft.com/office/drawing/2014/main" id="{406A613D-002F-4635-AE64-6482FF5166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6217" y="4853932"/>
            <a:ext cx="2024676" cy="933061"/>
          </a:xfrm>
          <a:prstGeom prst="rect">
            <a:avLst/>
          </a:prstGeom>
        </p:spPr>
      </p:pic>
      <p:pic>
        <p:nvPicPr>
          <p:cNvPr id="15" name="Picture 14">
            <a:extLst>
              <a:ext uri="{FF2B5EF4-FFF2-40B4-BE49-F238E27FC236}">
                <a16:creationId xmlns:a16="http://schemas.microsoft.com/office/drawing/2014/main" id="{C9E558C0-9B80-489E-ADD5-4A655835C7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2284" y="5029219"/>
            <a:ext cx="1590042" cy="680968"/>
          </a:xfrm>
          <a:prstGeom prst="rect">
            <a:avLst/>
          </a:prstGeom>
        </p:spPr>
      </p:pic>
      <p:pic>
        <p:nvPicPr>
          <p:cNvPr id="17" name="Picture 16">
            <a:extLst>
              <a:ext uri="{FF2B5EF4-FFF2-40B4-BE49-F238E27FC236}">
                <a16:creationId xmlns:a16="http://schemas.microsoft.com/office/drawing/2014/main" id="{E816F44E-8AFC-4783-A0C3-4415DA0B21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66394" y="1284678"/>
            <a:ext cx="872286" cy="865252"/>
          </a:xfrm>
          <a:prstGeom prst="rect">
            <a:avLst/>
          </a:prstGeom>
        </p:spPr>
      </p:pic>
      <p:pic>
        <p:nvPicPr>
          <p:cNvPr id="19" name="Picture 18">
            <a:extLst>
              <a:ext uri="{FF2B5EF4-FFF2-40B4-BE49-F238E27FC236}">
                <a16:creationId xmlns:a16="http://schemas.microsoft.com/office/drawing/2014/main" id="{6A983921-16FB-4414-BEC1-ED9835CD833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22501" y="4884004"/>
            <a:ext cx="872918" cy="872918"/>
          </a:xfrm>
          <a:prstGeom prst="rect">
            <a:avLst/>
          </a:prstGeom>
        </p:spPr>
      </p:pic>
      <p:pic>
        <p:nvPicPr>
          <p:cNvPr id="21" name="Picture 20">
            <a:extLst>
              <a:ext uri="{FF2B5EF4-FFF2-40B4-BE49-F238E27FC236}">
                <a16:creationId xmlns:a16="http://schemas.microsoft.com/office/drawing/2014/main" id="{7B4BB1D7-13CA-4D4A-9BC7-E15780D4D9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65594" y="4930740"/>
            <a:ext cx="2696634" cy="779447"/>
          </a:xfrm>
          <a:prstGeom prst="rect">
            <a:avLst/>
          </a:prstGeom>
        </p:spPr>
      </p:pic>
      <p:pic>
        <p:nvPicPr>
          <p:cNvPr id="23" name="Picture 22">
            <a:extLst>
              <a:ext uri="{FF2B5EF4-FFF2-40B4-BE49-F238E27FC236}">
                <a16:creationId xmlns:a16="http://schemas.microsoft.com/office/drawing/2014/main" id="{3883B9E3-2F12-4BDE-AD43-A2DEEEBD2CC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16626" y="3083683"/>
            <a:ext cx="1026976" cy="1026976"/>
          </a:xfrm>
          <a:prstGeom prst="rect">
            <a:avLst/>
          </a:prstGeom>
        </p:spPr>
      </p:pic>
    </p:spTree>
    <p:extLst>
      <p:ext uri="{BB962C8B-B14F-4D97-AF65-F5344CB8AC3E}">
        <p14:creationId xmlns:p14="http://schemas.microsoft.com/office/powerpoint/2010/main" val="3782501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9A7029-1200-42FA-9E80-A9FB28C1A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360087"/>
            <a:ext cx="5626512" cy="4137825"/>
          </a:xfrm>
          <a:prstGeom prst="rect">
            <a:avLst/>
          </a:prstGeom>
        </p:spPr>
      </p:pic>
      <p:sp>
        <p:nvSpPr>
          <p:cNvPr id="6" name="TextBox 5">
            <a:extLst>
              <a:ext uri="{FF2B5EF4-FFF2-40B4-BE49-F238E27FC236}">
                <a16:creationId xmlns:a16="http://schemas.microsoft.com/office/drawing/2014/main" id="{A6D21C63-C0DD-4AFC-AA6F-AB55ECFED61D}"/>
              </a:ext>
            </a:extLst>
          </p:cNvPr>
          <p:cNvSpPr txBox="1"/>
          <p:nvPr/>
        </p:nvSpPr>
        <p:spPr>
          <a:xfrm>
            <a:off x="583096" y="848195"/>
            <a:ext cx="2899770" cy="338554"/>
          </a:xfrm>
          <a:prstGeom prst="rect">
            <a:avLst/>
          </a:prstGeom>
          <a:noFill/>
        </p:spPr>
        <p:txBody>
          <a:bodyPr wrap="square" rtlCol="0">
            <a:spAutoFit/>
          </a:bodyPr>
          <a:lstStyle/>
          <a:p>
            <a:r>
              <a:rPr lang="en-US" sz="1600" b="1" dirty="0">
                <a:solidFill>
                  <a:schemeClr val="accent1"/>
                </a:solidFill>
              </a:rPr>
              <a:t>NONE DEALING DESK BROKERS</a:t>
            </a:r>
          </a:p>
        </p:txBody>
      </p:sp>
      <p:sp>
        <p:nvSpPr>
          <p:cNvPr id="7" name="TextBox 6">
            <a:extLst>
              <a:ext uri="{FF2B5EF4-FFF2-40B4-BE49-F238E27FC236}">
                <a16:creationId xmlns:a16="http://schemas.microsoft.com/office/drawing/2014/main" id="{C1786537-EB73-4700-A8FB-22A64F62AC0C}"/>
              </a:ext>
            </a:extLst>
          </p:cNvPr>
          <p:cNvSpPr txBox="1"/>
          <p:nvPr/>
        </p:nvSpPr>
        <p:spPr>
          <a:xfrm>
            <a:off x="583095" y="1426327"/>
            <a:ext cx="5353879" cy="830997"/>
          </a:xfrm>
          <a:prstGeom prst="rect">
            <a:avLst/>
          </a:prstGeom>
          <a:noFill/>
        </p:spPr>
        <p:txBody>
          <a:bodyPr wrap="square" rtlCol="0">
            <a:spAutoFit/>
          </a:bodyPr>
          <a:lstStyle/>
          <a:p>
            <a:pPr algn="just"/>
            <a:r>
              <a:rPr lang="en-US" sz="1600" dirty="0"/>
              <a:t>If a broker offers her clients (traders) direct access to the inter-bank market, (DMA), then they are a</a:t>
            </a:r>
            <a:r>
              <a:rPr lang="en-US" sz="1600" b="1" dirty="0"/>
              <a:t> </a:t>
            </a:r>
            <a:r>
              <a:rPr lang="en-US" sz="1600" dirty="0"/>
              <a:t>None Dealing Desk broker.</a:t>
            </a:r>
          </a:p>
        </p:txBody>
      </p:sp>
      <p:sp>
        <p:nvSpPr>
          <p:cNvPr id="8" name="TextBox 7">
            <a:extLst>
              <a:ext uri="{FF2B5EF4-FFF2-40B4-BE49-F238E27FC236}">
                <a16:creationId xmlns:a16="http://schemas.microsoft.com/office/drawing/2014/main" id="{4D77FF64-9986-4680-8E63-29E2837C575A}"/>
              </a:ext>
            </a:extLst>
          </p:cNvPr>
          <p:cNvSpPr txBox="1"/>
          <p:nvPr/>
        </p:nvSpPr>
        <p:spPr>
          <a:xfrm>
            <a:off x="560229" y="4230939"/>
            <a:ext cx="5376745" cy="1323439"/>
          </a:xfrm>
          <a:prstGeom prst="rect">
            <a:avLst/>
          </a:prstGeom>
          <a:noFill/>
        </p:spPr>
        <p:txBody>
          <a:bodyPr wrap="square" rtlCol="0">
            <a:spAutoFit/>
          </a:bodyPr>
          <a:lstStyle/>
          <a:p>
            <a:pPr algn="just"/>
            <a:r>
              <a:rPr lang="en-US" sz="1600" dirty="0"/>
              <a:t>The </a:t>
            </a:r>
            <a:r>
              <a:rPr lang="en-US" sz="1600" dirty="0">
                <a:solidFill>
                  <a:schemeClr val="accent1"/>
                </a:solidFill>
              </a:rPr>
              <a:t>ECN technology </a:t>
            </a:r>
            <a:r>
              <a:rPr lang="en-US" sz="1600" dirty="0"/>
              <a:t>offers a trade matching system that does not rely only on large institutional players to provide liquidity (Hedge funds and retail traders are involved in this system too). Both buyers and sellers receive the best available price being offered at the time.</a:t>
            </a:r>
          </a:p>
        </p:txBody>
      </p:sp>
      <p:sp>
        <p:nvSpPr>
          <p:cNvPr id="9" name="TextBox 8">
            <a:extLst>
              <a:ext uri="{FF2B5EF4-FFF2-40B4-BE49-F238E27FC236}">
                <a16:creationId xmlns:a16="http://schemas.microsoft.com/office/drawing/2014/main" id="{A566AAD8-2380-4D71-8CB5-1D75ECAD5423}"/>
              </a:ext>
            </a:extLst>
          </p:cNvPr>
          <p:cNvSpPr txBox="1"/>
          <p:nvPr/>
        </p:nvSpPr>
        <p:spPr>
          <a:xfrm>
            <a:off x="560229" y="2582412"/>
            <a:ext cx="5363492" cy="1323439"/>
          </a:xfrm>
          <a:prstGeom prst="rect">
            <a:avLst/>
          </a:prstGeom>
          <a:noFill/>
        </p:spPr>
        <p:txBody>
          <a:bodyPr wrap="square" rtlCol="0">
            <a:spAutoFit/>
          </a:bodyPr>
          <a:lstStyle/>
          <a:p>
            <a:pPr algn="just"/>
            <a:r>
              <a:rPr lang="en-US" sz="1600" dirty="0"/>
              <a:t>This type of broker works on a purely automated trade processing basis and this significantly implies that there are no </a:t>
            </a:r>
            <a:r>
              <a:rPr lang="en-US" sz="1600" dirty="0">
                <a:solidFill>
                  <a:schemeClr val="accent1"/>
                </a:solidFill>
              </a:rPr>
              <a:t>dealer/broker interference</a:t>
            </a:r>
            <a:r>
              <a:rPr lang="en-US" sz="1600" dirty="0"/>
              <a:t> with the trade orders. All your trades are treated the same way, regardless of your trader profile and there are no human intervention.</a:t>
            </a:r>
          </a:p>
        </p:txBody>
      </p:sp>
    </p:spTree>
    <p:extLst>
      <p:ext uri="{BB962C8B-B14F-4D97-AF65-F5344CB8AC3E}">
        <p14:creationId xmlns:p14="http://schemas.microsoft.com/office/powerpoint/2010/main" val="3775612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D5D1C4-4443-41B0-B453-0EA20A080FB1}"/>
              </a:ext>
            </a:extLst>
          </p:cNvPr>
          <p:cNvSpPr txBox="1"/>
          <p:nvPr/>
        </p:nvSpPr>
        <p:spPr>
          <a:xfrm>
            <a:off x="458097" y="520138"/>
            <a:ext cx="5119276" cy="3770263"/>
          </a:xfrm>
          <a:prstGeom prst="rect">
            <a:avLst/>
          </a:prstGeom>
          <a:noFill/>
        </p:spPr>
        <p:txBody>
          <a:bodyPr wrap="square" rtlCol="0">
            <a:spAutoFit/>
          </a:bodyPr>
          <a:lstStyle/>
          <a:p>
            <a:pPr algn="just"/>
            <a:r>
              <a:rPr lang="en-US" sz="1600" dirty="0"/>
              <a:t>The Market maker are more or less their own </a:t>
            </a:r>
            <a:r>
              <a:rPr lang="en-US" sz="1600" u="sng" dirty="0">
                <a:solidFill>
                  <a:schemeClr val="accent1"/>
                </a:solidFill>
              </a:rPr>
              <a:t>liquidity providers</a:t>
            </a:r>
            <a:r>
              <a:rPr lang="en-US" sz="1600" u="sng" dirty="0"/>
              <a:t> </a:t>
            </a:r>
            <a:r>
              <a:rPr lang="en-US" sz="1600" dirty="0"/>
              <a:t>and in some other respect, they Partner with a liquidity provider to create a market for traders.</a:t>
            </a:r>
          </a:p>
          <a:p>
            <a:pPr algn="just"/>
            <a:endParaRPr lang="en-US" sz="1500" dirty="0"/>
          </a:p>
          <a:p>
            <a:pPr algn="just"/>
            <a:r>
              <a:rPr lang="en-US" sz="1600" dirty="0"/>
              <a:t>They have the task of maintaining significant </a:t>
            </a:r>
            <a:r>
              <a:rPr lang="en-US" sz="1600" dirty="0">
                <a:solidFill>
                  <a:schemeClr val="accent1"/>
                </a:solidFill>
              </a:rPr>
              <a:t>trade volume</a:t>
            </a:r>
            <a:r>
              <a:rPr lang="en-US" sz="1600" dirty="0"/>
              <a:t> and </a:t>
            </a:r>
            <a:r>
              <a:rPr lang="en-US" sz="1600" dirty="0">
                <a:solidFill>
                  <a:schemeClr val="accent1"/>
                </a:solidFill>
              </a:rPr>
              <a:t>active market</a:t>
            </a:r>
            <a:r>
              <a:rPr lang="en-US" sz="1600" dirty="0"/>
              <a:t>.</a:t>
            </a:r>
          </a:p>
          <a:p>
            <a:pPr algn="just"/>
            <a:endParaRPr lang="en-US" sz="1500" dirty="0"/>
          </a:p>
          <a:p>
            <a:pPr algn="just"/>
            <a:r>
              <a:rPr lang="en-US" sz="1600" dirty="0"/>
              <a:t>As market makers, the dealing desk broker can afford to set their own price quotes and sometimes these prices differ from actual market prices.</a:t>
            </a:r>
          </a:p>
          <a:p>
            <a:pPr algn="just"/>
            <a:endParaRPr lang="en-US" sz="1500" dirty="0"/>
          </a:p>
          <a:p>
            <a:pPr algn="just"/>
            <a:r>
              <a:rPr lang="en-US" sz="1600" dirty="0"/>
              <a:t>They make profit primarily from the difference between the bid price and ask price (</a:t>
            </a:r>
            <a:r>
              <a:rPr lang="en-US" sz="1600" dirty="0">
                <a:solidFill>
                  <a:schemeClr val="accent1"/>
                </a:solidFill>
              </a:rPr>
              <a:t>bid-ask spread</a:t>
            </a:r>
            <a:r>
              <a:rPr lang="en-US" sz="1600" dirty="0"/>
              <a:t>), in contrast to </a:t>
            </a:r>
            <a:r>
              <a:rPr lang="en-US" sz="1600" dirty="0">
                <a:solidFill>
                  <a:schemeClr val="accent1"/>
                </a:solidFill>
              </a:rPr>
              <a:t>commission</a:t>
            </a:r>
            <a:r>
              <a:rPr lang="en-US" sz="1600" dirty="0"/>
              <a:t> used by none dealing desk brokers.</a:t>
            </a:r>
          </a:p>
          <a:p>
            <a:endParaRPr lang="en-US" dirty="0"/>
          </a:p>
        </p:txBody>
      </p:sp>
      <p:pic>
        <p:nvPicPr>
          <p:cNvPr id="8" name="Picture 7">
            <a:extLst>
              <a:ext uri="{FF2B5EF4-FFF2-40B4-BE49-F238E27FC236}">
                <a16:creationId xmlns:a16="http://schemas.microsoft.com/office/drawing/2014/main" id="{6C3CB51A-CE95-4E15-A84F-B4CF483F80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8967" y="1505562"/>
            <a:ext cx="5974936" cy="4108376"/>
          </a:xfrm>
          <a:prstGeom prst="rect">
            <a:avLst/>
          </a:prstGeom>
        </p:spPr>
      </p:pic>
      <p:sp>
        <p:nvSpPr>
          <p:cNvPr id="9" name="TextBox 8">
            <a:extLst>
              <a:ext uri="{FF2B5EF4-FFF2-40B4-BE49-F238E27FC236}">
                <a16:creationId xmlns:a16="http://schemas.microsoft.com/office/drawing/2014/main" id="{9D5CA418-1794-4A0A-B235-6EF6BAA316A3}"/>
              </a:ext>
            </a:extLst>
          </p:cNvPr>
          <p:cNvSpPr txBox="1"/>
          <p:nvPr/>
        </p:nvSpPr>
        <p:spPr>
          <a:xfrm>
            <a:off x="458097" y="5214478"/>
            <a:ext cx="2111022" cy="1123384"/>
          </a:xfrm>
          <a:prstGeom prst="rect">
            <a:avLst/>
          </a:prstGeom>
          <a:noFill/>
        </p:spPr>
        <p:txBody>
          <a:bodyPr wrap="square" rtlCol="0">
            <a:spAutoFit/>
          </a:bodyPr>
          <a:lstStyle/>
          <a:p>
            <a:r>
              <a:rPr lang="en-US" sz="1700" dirty="0"/>
              <a:t>Matching Orders</a:t>
            </a:r>
          </a:p>
          <a:p>
            <a:endParaRPr lang="en-US" sz="800" dirty="0"/>
          </a:p>
          <a:p>
            <a:r>
              <a:rPr lang="en-US" sz="1700" dirty="0"/>
              <a:t>Providing Liquidity</a:t>
            </a:r>
          </a:p>
          <a:p>
            <a:endParaRPr lang="en-US" sz="800" dirty="0"/>
          </a:p>
          <a:p>
            <a:r>
              <a:rPr lang="en-US" sz="1700" dirty="0"/>
              <a:t>Stabilizing Spread</a:t>
            </a:r>
          </a:p>
        </p:txBody>
      </p:sp>
      <p:sp>
        <p:nvSpPr>
          <p:cNvPr id="10" name="TextBox 9">
            <a:extLst>
              <a:ext uri="{FF2B5EF4-FFF2-40B4-BE49-F238E27FC236}">
                <a16:creationId xmlns:a16="http://schemas.microsoft.com/office/drawing/2014/main" id="{05439C52-0C42-44D8-BE0E-0A3BD6508FD3}"/>
              </a:ext>
            </a:extLst>
          </p:cNvPr>
          <p:cNvSpPr txBox="1"/>
          <p:nvPr/>
        </p:nvSpPr>
        <p:spPr>
          <a:xfrm>
            <a:off x="458097" y="4654599"/>
            <a:ext cx="3881094" cy="307777"/>
          </a:xfrm>
          <a:prstGeom prst="rect">
            <a:avLst/>
          </a:prstGeom>
          <a:noFill/>
        </p:spPr>
        <p:txBody>
          <a:bodyPr wrap="square" rtlCol="0">
            <a:spAutoFit/>
          </a:bodyPr>
          <a:lstStyle/>
          <a:p>
            <a:r>
              <a:rPr lang="en-US" sz="1400" b="1" dirty="0"/>
              <a:t>THE PRIMARY ROLE OF DEALING DESK BROKERS</a:t>
            </a:r>
          </a:p>
        </p:txBody>
      </p:sp>
      <p:sp>
        <p:nvSpPr>
          <p:cNvPr id="11" name="TextBox 10">
            <a:extLst>
              <a:ext uri="{FF2B5EF4-FFF2-40B4-BE49-F238E27FC236}">
                <a16:creationId xmlns:a16="http://schemas.microsoft.com/office/drawing/2014/main" id="{87711EC7-E605-4322-B2E4-F1F7F062A5BC}"/>
              </a:ext>
            </a:extLst>
          </p:cNvPr>
          <p:cNvSpPr txBox="1"/>
          <p:nvPr/>
        </p:nvSpPr>
        <p:spPr>
          <a:xfrm>
            <a:off x="7119606" y="888884"/>
            <a:ext cx="2376313" cy="338554"/>
          </a:xfrm>
          <a:prstGeom prst="rect">
            <a:avLst/>
          </a:prstGeom>
          <a:noFill/>
        </p:spPr>
        <p:txBody>
          <a:bodyPr wrap="square" rtlCol="0">
            <a:spAutoFit/>
          </a:bodyPr>
          <a:lstStyle/>
          <a:p>
            <a:r>
              <a:rPr lang="en-US" sz="1600" b="1" dirty="0">
                <a:solidFill>
                  <a:schemeClr val="accent1"/>
                </a:solidFill>
              </a:rPr>
              <a:t>DEALING DESK BROKERS</a:t>
            </a:r>
          </a:p>
        </p:txBody>
      </p:sp>
    </p:spTree>
    <p:extLst>
      <p:ext uri="{BB962C8B-B14F-4D97-AF65-F5344CB8AC3E}">
        <p14:creationId xmlns:p14="http://schemas.microsoft.com/office/powerpoint/2010/main" val="1262319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4501B2-3D0A-477E-B52F-22DABC350C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3258" y="1470735"/>
            <a:ext cx="6771859" cy="3916530"/>
          </a:xfrm>
          <a:prstGeom prst="rect">
            <a:avLst/>
          </a:prstGeom>
        </p:spPr>
      </p:pic>
      <p:sp>
        <p:nvSpPr>
          <p:cNvPr id="8" name="TextBox 7">
            <a:extLst>
              <a:ext uri="{FF2B5EF4-FFF2-40B4-BE49-F238E27FC236}">
                <a16:creationId xmlns:a16="http://schemas.microsoft.com/office/drawing/2014/main" id="{657CFE92-CBF1-4BD8-BEE0-48CD8B71086B}"/>
              </a:ext>
            </a:extLst>
          </p:cNvPr>
          <p:cNvSpPr txBox="1"/>
          <p:nvPr/>
        </p:nvSpPr>
        <p:spPr>
          <a:xfrm>
            <a:off x="463827" y="2038078"/>
            <a:ext cx="3962400" cy="923330"/>
          </a:xfrm>
          <a:prstGeom prst="rect">
            <a:avLst/>
          </a:prstGeom>
          <a:noFill/>
        </p:spPr>
        <p:txBody>
          <a:bodyPr wrap="square" rtlCol="0">
            <a:spAutoFit/>
          </a:bodyPr>
          <a:lstStyle/>
          <a:p>
            <a:pPr algn="just"/>
            <a:r>
              <a:rPr lang="en-US" dirty="0"/>
              <a:t>Here are some of the major differences between the notable models of brokerage services.</a:t>
            </a:r>
          </a:p>
        </p:txBody>
      </p:sp>
      <p:sp>
        <p:nvSpPr>
          <p:cNvPr id="9" name="TextBox 8">
            <a:extLst>
              <a:ext uri="{FF2B5EF4-FFF2-40B4-BE49-F238E27FC236}">
                <a16:creationId xmlns:a16="http://schemas.microsoft.com/office/drawing/2014/main" id="{429489CF-6BD9-4E97-9466-EBDDBAC0ED65}"/>
              </a:ext>
            </a:extLst>
          </p:cNvPr>
          <p:cNvSpPr txBox="1"/>
          <p:nvPr/>
        </p:nvSpPr>
        <p:spPr>
          <a:xfrm>
            <a:off x="463827" y="3546988"/>
            <a:ext cx="3975652" cy="1200329"/>
          </a:xfrm>
          <a:prstGeom prst="rect">
            <a:avLst/>
          </a:prstGeom>
          <a:noFill/>
        </p:spPr>
        <p:txBody>
          <a:bodyPr wrap="square" rtlCol="0">
            <a:spAutoFit/>
          </a:bodyPr>
          <a:lstStyle/>
          <a:p>
            <a:pPr algn="just"/>
            <a:r>
              <a:rPr lang="en-US" dirty="0"/>
              <a:t>As traders, it is important for us to know the type of broker we are subscribed to so as to know what to expect from the services offered.</a:t>
            </a:r>
          </a:p>
        </p:txBody>
      </p:sp>
    </p:spTree>
    <p:extLst>
      <p:ext uri="{BB962C8B-B14F-4D97-AF65-F5344CB8AC3E}">
        <p14:creationId xmlns:p14="http://schemas.microsoft.com/office/powerpoint/2010/main" val="2576220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5B4330-7DEF-46B9-BE69-F4528F7FEC9D}"/>
              </a:ext>
            </a:extLst>
          </p:cNvPr>
          <p:cNvSpPr txBox="1"/>
          <p:nvPr/>
        </p:nvSpPr>
        <p:spPr>
          <a:xfrm>
            <a:off x="737416" y="1199348"/>
            <a:ext cx="5781368" cy="1831271"/>
          </a:xfrm>
          <a:prstGeom prst="rect">
            <a:avLst/>
          </a:prstGeom>
          <a:noFill/>
        </p:spPr>
        <p:txBody>
          <a:bodyPr wrap="square" rtlCol="0">
            <a:spAutoFit/>
          </a:bodyPr>
          <a:lstStyle/>
          <a:p>
            <a:pPr algn="just"/>
            <a:r>
              <a:rPr lang="en-US" dirty="0">
                <a:solidFill>
                  <a:schemeClr val="accent1"/>
                </a:solidFill>
              </a:rPr>
              <a:t>Fiat Currency</a:t>
            </a:r>
          </a:p>
          <a:p>
            <a:pPr algn="just"/>
            <a:endParaRPr lang="en-US" sz="500" dirty="0">
              <a:solidFill>
                <a:schemeClr val="accent1"/>
              </a:solidFill>
            </a:endParaRPr>
          </a:p>
          <a:p>
            <a:pPr algn="just"/>
            <a:r>
              <a:rPr lang="en-US" dirty="0"/>
              <a:t>With a typical broker, you can open an account in Dollars which is the most widely accepted currently globally. Most brokers presently offer trading accounts in Our Local Currency Naira as well as other Notable currencies like British Pounds Euros Australian Dollars and Canadian Dollars </a:t>
            </a:r>
          </a:p>
        </p:txBody>
      </p:sp>
      <p:sp>
        <p:nvSpPr>
          <p:cNvPr id="5" name="TextBox 4">
            <a:extLst>
              <a:ext uri="{FF2B5EF4-FFF2-40B4-BE49-F238E27FC236}">
                <a16:creationId xmlns:a16="http://schemas.microsoft.com/office/drawing/2014/main" id="{644DF4C4-C45E-40BC-AACA-19C76F128489}"/>
              </a:ext>
            </a:extLst>
          </p:cNvPr>
          <p:cNvSpPr txBox="1"/>
          <p:nvPr/>
        </p:nvSpPr>
        <p:spPr>
          <a:xfrm>
            <a:off x="737416" y="3161882"/>
            <a:ext cx="5840362" cy="1554272"/>
          </a:xfrm>
          <a:prstGeom prst="rect">
            <a:avLst/>
          </a:prstGeom>
          <a:noFill/>
        </p:spPr>
        <p:txBody>
          <a:bodyPr wrap="square" rtlCol="0">
            <a:spAutoFit/>
          </a:bodyPr>
          <a:lstStyle/>
          <a:p>
            <a:pPr algn="just"/>
            <a:r>
              <a:rPr lang="en-US" dirty="0">
                <a:solidFill>
                  <a:schemeClr val="accent1"/>
                </a:solidFill>
              </a:rPr>
              <a:t>Crypto currencies</a:t>
            </a:r>
          </a:p>
          <a:p>
            <a:pPr algn="just"/>
            <a:endParaRPr lang="en-US" sz="500" dirty="0">
              <a:solidFill>
                <a:schemeClr val="accent1"/>
              </a:solidFill>
            </a:endParaRPr>
          </a:p>
          <a:p>
            <a:pPr algn="just"/>
            <a:r>
              <a:rPr lang="en-US" dirty="0"/>
              <a:t>Since the popularization of the crypto market a large number of brokerage services now offer deposits in Bitcoins USD tether, Ethereum and other widely accepted cryptos with high market capitalization</a:t>
            </a:r>
          </a:p>
        </p:txBody>
      </p:sp>
      <p:sp>
        <p:nvSpPr>
          <p:cNvPr id="7" name="TextBox 6">
            <a:extLst>
              <a:ext uri="{FF2B5EF4-FFF2-40B4-BE49-F238E27FC236}">
                <a16:creationId xmlns:a16="http://schemas.microsoft.com/office/drawing/2014/main" id="{BC5B6EF5-CB32-4AAA-AE37-378181BCBE77}"/>
              </a:ext>
            </a:extLst>
          </p:cNvPr>
          <p:cNvSpPr txBox="1"/>
          <p:nvPr/>
        </p:nvSpPr>
        <p:spPr>
          <a:xfrm>
            <a:off x="737416" y="4913083"/>
            <a:ext cx="5840362" cy="1000274"/>
          </a:xfrm>
          <a:prstGeom prst="rect">
            <a:avLst/>
          </a:prstGeom>
          <a:noFill/>
        </p:spPr>
        <p:txBody>
          <a:bodyPr wrap="square" rtlCol="0">
            <a:spAutoFit/>
          </a:bodyPr>
          <a:lstStyle/>
          <a:p>
            <a:pPr algn="just"/>
            <a:r>
              <a:rPr lang="en-US" dirty="0">
                <a:solidFill>
                  <a:schemeClr val="accent1"/>
                </a:solidFill>
              </a:rPr>
              <a:t>Payment platforms</a:t>
            </a:r>
          </a:p>
          <a:p>
            <a:pPr algn="just"/>
            <a:endParaRPr lang="en-US" sz="500" dirty="0">
              <a:solidFill>
                <a:schemeClr val="accent1"/>
              </a:solidFill>
            </a:endParaRPr>
          </a:p>
          <a:p>
            <a:pPr algn="just"/>
            <a:r>
              <a:rPr lang="en-US" dirty="0"/>
              <a:t>Other popular payment gateways include Local and Domiciliary Bank accounts, Net teller, Web Money, Skrill etc. </a:t>
            </a:r>
          </a:p>
        </p:txBody>
      </p:sp>
      <p:sp>
        <p:nvSpPr>
          <p:cNvPr id="8" name="TextBox 7">
            <a:extLst>
              <a:ext uri="{FF2B5EF4-FFF2-40B4-BE49-F238E27FC236}">
                <a16:creationId xmlns:a16="http://schemas.microsoft.com/office/drawing/2014/main" id="{A66FB33A-DB2A-42D5-827F-52E08FDE236A}"/>
              </a:ext>
            </a:extLst>
          </p:cNvPr>
          <p:cNvSpPr txBox="1"/>
          <p:nvPr/>
        </p:nvSpPr>
        <p:spPr>
          <a:xfrm>
            <a:off x="737416" y="619432"/>
            <a:ext cx="5589642" cy="338554"/>
          </a:xfrm>
          <a:prstGeom prst="rect">
            <a:avLst/>
          </a:prstGeom>
          <a:noFill/>
        </p:spPr>
        <p:txBody>
          <a:bodyPr wrap="square" rtlCol="0">
            <a:spAutoFit/>
          </a:bodyPr>
          <a:lstStyle/>
          <a:p>
            <a:r>
              <a:rPr lang="en-US" sz="1600" b="1" dirty="0">
                <a:solidFill>
                  <a:schemeClr val="accent1"/>
                </a:solidFill>
              </a:rPr>
              <a:t>SETTING UP A TRADING ACCOUNT</a:t>
            </a:r>
          </a:p>
        </p:txBody>
      </p:sp>
      <p:pic>
        <p:nvPicPr>
          <p:cNvPr id="10" name="Picture 9">
            <a:extLst>
              <a:ext uri="{FF2B5EF4-FFF2-40B4-BE49-F238E27FC236}">
                <a16:creationId xmlns:a16="http://schemas.microsoft.com/office/drawing/2014/main" id="{4E13CBC0-BFCF-49AA-A031-4D1D42645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2943" y="1558718"/>
            <a:ext cx="1001535" cy="517793"/>
          </a:xfrm>
          <a:prstGeom prst="rect">
            <a:avLst/>
          </a:prstGeom>
        </p:spPr>
      </p:pic>
      <p:pic>
        <p:nvPicPr>
          <p:cNvPr id="16" name="Picture 15">
            <a:extLst>
              <a:ext uri="{FF2B5EF4-FFF2-40B4-BE49-F238E27FC236}">
                <a16:creationId xmlns:a16="http://schemas.microsoft.com/office/drawing/2014/main" id="{B0F7E520-66A0-4182-8CE7-95608585B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5000" y="2300233"/>
            <a:ext cx="1061890" cy="547263"/>
          </a:xfrm>
          <a:prstGeom prst="rect">
            <a:avLst/>
          </a:prstGeom>
        </p:spPr>
      </p:pic>
      <p:pic>
        <p:nvPicPr>
          <p:cNvPr id="17" name="Picture 16">
            <a:extLst>
              <a:ext uri="{FF2B5EF4-FFF2-40B4-BE49-F238E27FC236}">
                <a16:creationId xmlns:a16="http://schemas.microsoft.com/office/drawing/2014/main" id="{EAC4BAB9-D170-4AFE-A22F-641815124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1237" y="1925882"/>
            <a:ext cx="1294132" cy="578045"/>
          </a:xfrm>
          <a:prstGeom prst="rect">
            <a:avLst/>
          </a:prstGeom>
        </p:spPr>
      </p:pic>
      <p:pic>
        <p:nvPicPr>
          <p:cNvPr id="19" name="Picture 18">
            <a:extLst>
              <a:ext uri="{FF2B5EF4-FFF2-40B4-BE49-F238E27FC236}">
                <a16:creationId xmlns:a16="http://schemas.microsoft.com/office/drawing/2014/main" id="{D9B1B2BC-8C5D-43B6-8038-5DCA25F58F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3054" y="2313705"/>
            <a:ext cx="1060831" cy="557386"/>
          </a:xfrm>
          <a:prstGeom prst="rect">
            <a:avLst/>
          </a:prstGeom>
        </p:spPr>
      </p:pic>
      <p:pic>
        <p:nvPicPr>
          <p:cNvPr id="23" name="Picture 22">
            <a:extLst>
              <a:ext uri="{FF2B5EF4-FFF2-40B4-BE49-F238E27FC236}">
                <a16:creationId xmlns:a16="http://schemas.microsoft.com/office/drawing/2014/main" id="{0BEA71AA-7D61-48CD-8AFE-AB38EA3B0D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231599" y="3593648"/>
            <a:ext cx="728035" cy="728035"/>
          </a:xfrm>
          <a:prstGeom prst="rect">
            <a:avLst/>
          </a:prstGeom>
        </p:spPr>
      </p:pic>
      <p:pic>
        <p:nvPicPr>
          <p:cNvPr id="25" name="Picture 24">
            <a:extLst>
              <a:ext uri="{FF2B5EF4-FFF2-40B4-BE49-F238E27FC236}">
                <a16:creationId xmlns:a16="http://schemas.microsoft.com/office/drawing/2014/main" id="{AE5A3A90-A861-4133-9727-3F55216F8B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7189" y="3672109"/>
            <a:ext cx="938392" cy="728036"/>
          </a:xfrm>
          <a:prstGeom prst="rect">
            <a:avLst/>
          </a:prstGeom>
        </p:spPr>
      </p:pic>
      <p:pic>
        <p:nvPicPr>
          <p:cNvPr id="27" name="Picture 26">
            <a:extLst>
              <a:ext uri="{FF2B5EF4-FFF2-40B4-BE49-F238E27FC236}">
                <a16:creationId xmlns:a16="http://schemas.microsoft.com/office/drawing/2014/main" id="{A7B01392-EFE6-4F51-9583-BEA6627D45D1}"/>
              </a:ext>
            </a:extLst>
          </p:cNvPr>
          <p:cNvPicPr>
            <a:picLocks noChangeAspect="1"/>
          </p:cNvPicPr>
          <p:nvPr/>
        </p:nvPicPr>
        <p:blipFill rotWithShape="1">
          <a:blip r:embed="rId8">
            <a:extLst>
              <a:ext uri="{28A0092B-C50C-407E-A947-70E740481C1C}">
                <a14:useLocalDpi xmlns:a14="http://schemas.microsoft.com/office/drawing/2010/main" val="0"/>
              </a:ext>
            </a:extLst>
          </a:blip>
          <a:srcRect l="18224" t="26889" r="14388" b="17592"/>
          <a:stretch/>
        </p:blipFill>
        <p:spPr>
          <a:xfrm>
            <a:off x="9655130" y="3652149"/>
            <a:ext cx="1896982" cy="827132"/>
          </a:xfrm>
          <a:prstGeom prst="rect">
            <a:avLst/>
          </a:prstGeom>
        </p:spPr>
      </p:pic>
      <p:pic>
        <p:nvPicPr>
          <p:cNvPr id="29" name="Picture 28">
            <a:extLst>
              <a:ext uri="{FF2B5EF4-FFF2-40B4-BE49-F238E27FC236}">
                <a16:creationId xmlns:a16="http://schemas.microsoft.com/office/drawing/2014/main" id="{F806EAE7-4E4D-418D-AFAC-AAD2E941189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43992" y="4813980"/>
            <a:ext cx="877245" cy="877245"/>
          </a:xfrm>
          <a:prstGeom prst="rect">
            <a:avLst/>
          </a:prstGeom>
        </p:spPr>
      </p:pic>
      <p:pic>
        <p:nvPicPr>
          <p:cNvPr id="31" name="Picture 30">
            <a:extLst>
              <a:ext uri="{FF2B5EF4-FFF2-40B4-BE49-F238E27FC236}">
                <a16:creationId xmlns:a16="http://schemas.microsoft.com/office/drawing/2014/main" id="{9500798D-BBF7-4F7E-BDB6-8CEC52E36CD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58414" y="5082722"/>
            <a:ext cx="1846834" cy="559647"/>
          </a:xfrm>
          <a:prstGeom prst="rect">
            <a:avLst/>
          </a:prstGeom>
        </p:spPr>
      </p:pic>
      <p:pic>
        <p:nvPicPr>
          <p:cNvPr id="33" name="Picture 32">
            <a:extLst>
              <a:ext uri="{FF2B5EF4-FFF2-40B4-BE49-F238E27FC236}">
                <a16:creationId xmlns:a16="http://schemas.microsoft.com/office/drawing/2014/main" id="{8A4EDC35-F6E6-40A7-93C9-20881CC4DE5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94523" y="5770278"/>
            <a:ext cx="1422116" cy="204773"/>
          </a:xfrm>
          <a:prstGeom prst="rect">
            <a:avLst/>
          </a:prstGeom>
        </p:spPr>
      </p:pic>
      <p:pic>
        <p:nvPicPr>
          <p:cNvPr id="35" name="Picture 34">
            <a:extLst>
              <a:ext uri="{FF2B5EF4-FFF2-40B4-BE49-F238E27FC236}">
                <a16:creationId xmlns:a16="http://schemas.microsoft.com/office/drawing/2014/main" id="{3DA6126E-6E9E-4286-ACE0-226DD3DCC56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248906" y="3735422"/>
            <a:ext cx="332925" cy="541241"/>
          </a:xfrm>
          <a:prstGeom prst="rect">
            <a:avLst/>
          </a:prstGeom>
        </p:spPr>
      </p:pic>
      <p:pic>
        <p:nvPicPr>
          <p:cNvPr id="37" name="Picture 36">
            <a:extLst>
              <a:ext uri="{FF2B5EF4-FFF2-40B4-BE49-F238E27FC236}">
                <a16:creationId xmlns:a16="http://schemas.microsoft.com/office/drawing/2014/main" id="{F07D7654-68BA-4935-8887-AEDF6637560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90792" y="5642369"/>
            <a:ext cx="724759" cy="388088"/>
          </a:xfrm>
          <a:prstGeom prst="rect">
            <a:avLst/>
          </a:prstGeom>
        </p:spPr>
      </p:pic>
    </p:spTree>
    <p:extLst>
      <p:ext uri="{BB962C8B-B14F-4D97-AF65-F5344CB8AC3E}">
        <p14:creationId xmlns:p14="http://schemas.microsoft.com/office/powerpoint/2010/main" val="4174837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7496</TotalTime>
  <Words>471</Words>
  <Application>Microsoft Office PowerPoint</Application>
  <PresentationFormat>Widescreen</PresentationFormat>
  <Paragraphs>36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53</cp:revision>
  <dcterms:created xsi:type="dcterms:W3CDTF">2022-04-29T09:44:33Z</dcterms:created>
  <dcterms:modified xsi:type="dcterms:W3CDTF">2022-09-02T10:18:00Z</dcterms:modified>
</cp:coreProperties>
</file>